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8" r:id="rId3"/>
    <p:sldId id="334" r:id="rId4"/>
    <p:sldId id="296" r:id="rId5"/>
    <p:sldId id="336" r:id="rId6"/>
    <p:sldId id="337" r:id="rId7"/>
    <p:sldId id="338" r:id="rId8"/>
    <p:sldId id="359" r:id="rId9"/>
    <p:sldId id="339" r:id="rId10"/>
    <p:sldId id="340" r:id="rId11"/>
    <p:sldId id="341" r:id="rId12"/>
    <p:sldId id="342" r:id="rId13"/>
    <p:sldId id="343" r:id="rId14"/>
    <p:sldId id="344" r:id="rId15"/>
    <p:sldId id="312" r:id="rId16"/>
    <p:sldId id="345" r:id="rId17"/>
    <p:sldId id="346" r:id="rId18"/>
    <p:sldId id="347" r:id="rId19"/>
    <p:sldId id="314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18" r:id="rId28"/>
    <p:sldId id="357" r:id="rId29"/>
    <p:sldId id="358" r:id="rId30"/>
    <p:sldId id="330" r:id="rId31"/>
    <p:sldId id="331" r:id="rId32"/>
    <p:sldId id="332" r:id="rId33"/>
    <p:sldId id="333" r:id="rId34"/>
    <p:sldId id="294" r:id="rId35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1098E75-8C83-9C4F-A057-F5179B3991E8}">
          <p14:sldIdLst>
            <p14:sldId id="256"/>
            <p14:sldId id="298"/>
            <p14:sldId id="334"/>
          </p14:sldIdLst>
        </p14:section>
        <p14:section name="1.走行準備" id="{252D0F92-FEBD-F346-A0C1-E3022D7EE227}">
          <p14:sldIdLst>
            <p14:sldId id="296"/>
            <p14:sldId id="336"/>
            <p14:sldId id="337"/>
            <p14:sldId id="338"/>
            <p14:sldId id="359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2.経路生成" id="{8C2D570A-E182-9340-AB2A-B45B1565D87F}">
          <p14:sldIdLst>
            <p14:sldId id="312"/>
            <p14:sldId id="345"/>
            <p14:sldId id="346"/>
            <p14:sldId id="347"/>
          </p14:sldIdLst>
        </p14:section>
        <p14:section name="3.自動走行" id="{3C6B190A-B5F2-BA4A-B776-1BA248AA2C0A}">
          <p14:sldIdLst>
            <p14:sldId id="314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4.終了作業" id="{8AE4E3B1-26D9-1A4E-B89D-2E2A1280141D}">
          <p14:sldIdLst>
            <p14:sldId id="318"/>
            <p14:sldId id="357"/>
            <p14:sldId id="358"/>
            <p14:sldId id="330"/>
            <p14:sldId id="331"/>
            <p14:sldId id="332"/>
            <p14:sldId id="33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24288"/>
    <a:srgbClr val="5F9FED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E171933-4619-4E11-9A3F-F7608DF75F80}" styleName="中間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4" autoAdjust="0"/>
    <p:restoredTop sz="90215" autoAdjust="0"/>
  </p:normalViewPr>
  <p:slideViewPr>
    <p:cSldViewPr>
      <p:cViewPr varScale="1">
        <p:scale>
          <a:sx n="82" d="100"/>
          <a:sy n="82" d="100"/>
        </p:scale>
        <p:origin x="14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6" y="69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ja-JP" dirty="0">
              <a:ea typeface="メイリオ"/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5E192239-B018-47C3-9684-ED37CF21D012}" type="datetimeFigureOut">
              <a:rPr lang="en-US" altLang="ja-JP">
                <a:ea typeface="メイリオ"/>
              </a:rPr>
              <a:pPr>
                <a:defRPr/>
              </a:pPr>
              <a:t>5/6/2017</a:t>
            </a:fld>
            <a:endParaRPr lang="ja-JP" dirty="0">
              <a:ea typeface="メイリオ"/>
            </a:endParaRPr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ja-JP" dirty="0">
              <a:ea typeface="メイリオ"/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1F00DDF6-AE05-46A4-917B-BCBA696D5DBA}" type="slidenum">
              <a:rPr lang="en-US" altLang="ja-JP">
                <a:ea typeface="メイリオ"/>
              </a:rPr>
              <a:pPr>
                <a:defRPr/>
              </a:pPr>
              <a:t>‹#›</a:t>
            </a:fld>
            <a:endParaRPr lang="ja-JP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64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メイリオ"/>
              </a:defRPr>
            </a:lvl1pPr>
            <a:extLst/>
          </a:lstStyle>
          <a:p>
            <a:pPr>
              <a:defRPr/>
            </a:pPr>
            <a:endParaRPr lang="ja-JP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メイリオ"/>
              </a:defRPr>
            </a:lvl1pPr>
            <a:extLst/>
          </a:lstStyle>
          <a:p>
            <a:pPr>
              <a:defRPr/>
            </a:pPr>
            <a:fld id="{F95B459D-79E3-45B6-9649-63C97DA33718}" type="datetimeFigureOut">
              <a:rPr lang="ja-JP" altLang="en-US" smtClean="0"/>
              <a:pPr>
                <a:defRPr/>
              </a:pPr>
              <a:t>2017/5/6</a:t>
            </a:fld>
            <a:endParaRPr lang="ja-JP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pPr lvl="0"/>
            <a:endParaRPr lang="ja-JP" noProof="0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ja-JP" noProof="0" dirty="0"/>
              <a:t>マスター テキストの書式設定</a:t>
            </a:r>
          </a:p>
          <a:p>
            <a:pPr lvl="1"/>
            <a:r>
              <a:rPr lang="ja-JP" noProof="0" dirty="0"/>
              <a:t>第 2 レベル</a:t>
            </a:r>
          </a:p>
          <a:p>
            <a:pPr lvl="2"/>
            <a:r>
              <a:rPr lang="ja-JP" noProof="0" dirty="0"/>
              <a:t>第 3 レベル</a:t>
            </a:r>
          </a:p>
          <a:p>
            <a:pPr lvl="3"/>
            <a:r>
              <a:rPr lang="ja-JP" noProof="0" dirty="0"/>
              <a:t>第 4 レベル</a:t>
            </a:r>
          </a:p>
          <a:p>
            <a:pPr lvl="4"/>
            <a:r>
              <a:rPr lang="ja-JP" noProof="0" dirty="0"/>
              <a:t>第 5 レベル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メイリオ"/>
              </a:defRPr>
            </a:lvl1pPr>
            <a:extLst/>
          </a:lstStyle>
          <a:p>
            <a:pPr>
              <a:defRPr/>
            </a:pPr>
            <a:endParaRPr lang="ja-JP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メイリオ"/>
              </a:defRPr>
            </a:lvl1pPr>
            <a:extLst/>
          </a:lstStyle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‹#›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51587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lang="ja-JP" sz="1200" kern="1200">
        <a:solidFill>
          <a:schemeClr val="tx1"/>
        </a:solidFill>
        <a:latin typeface="+mn-lt"/>
        <a:ea typeface="メイリオ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lang="ja-JP" sz="1200" kern="1200">
        <a:solidFill>
          <a:schemeClr val="tx1"/>
        </a:solidFill>
        <a:latin typeface="+mn-lt"/>
        <a:ea typeface="メイリオ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lang="ja-JP" sz="1200" kern="1200">
        <a:solidFill>
          <a:schemeClr val="tx1"/>
        </a:solidFill>
        <a:latin typeface="+mn-lt"/>
        <a:ea typeface="メイリオ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lang="ja-JP" sz="1200" kern="1200">
        <a:solidFill>
          <a:schemeClr val="tx1"/>
        </a:solidFill>
        <a:latin typeface="+mn-lt"/>
        <a:ea typeface="メイリオ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lang="ja-JP" sz="1200" kern="1200">
        <a:solidFill>
          <a:schemeClr val="tx1"/>
        </a:solidFill>
        <a:latin typeface="+mn-lt"/>
        <a:ea typeface="メイリオ"/>
        <a:cs typeface="+mn-cs"/>
      </a:defRPr>
    </a:lvl5pPr>
    <a:lvl6pPr marL="2286000" algn="l" rtl="0" latinLnBrk="0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ja-JP" smtClean="0"/>
          </a:p>
        </p:txBody>
      </p:sp>
      <p:sp>
        <p:nvSpPr>
          <p:cNvPr id="21507" name="Rectangl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59CDE5-BCE8-4BAC-80B4-52EA0E4DD7B2}" type="slidenum">
              <a:rPr lang="ja-JP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ja-JP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:</a:t>
            </a:r>
          </a:p>
          <a:p>
            <a:r>
              <a:rPr lang="ja-JP" altLang="ja-JP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HEVPC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操作：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[Steer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Inf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mode: program,  control mode: angle, servo: ON</a:t>
            </a: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　　　　　　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[Drive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Inf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で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mode: program, control mode: stroke, servo: ON</a:t>
            </a:r>
          </a:p>
          <a:p>
            <a:endParaRPr kumimoji="1" lang="ja-JP" altLang="en-US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24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2714579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AT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ja-JP" altLang="en-US" i="0" dirty="0" smtClean="0">
                <a:latin typeface="Meiryo" charset="-128"/>
                <a:ea typeface="Meiryo" charset="-128"/>
                <a:cs typeface="Meiryo" charset="-128"/>
              </a:rPr>
              <a:t>車のエンジンを切った後に各スイッチを左から</a:t>
            </a:r>
            <a:r>
              <a:rPr lang="en-US" altLang="ja-JP" i="0" dirty="0" smtClean="0">
                <a:latin typeface="Meiryo" charset="-128"/>
                <a:ea typeface="Meiryo" charset="-128"/>
                <a:cs typeface="Meiryo" charset="-128"/>
              </a:rPr>
              <a:t>OFF</a:t>
            </a:r>
            <a:r>
              <a:rPr lang="ja-JP" altLang="en-US" i="0" dirty="0" smtClean="0">
                <a:latin typeface="Meiryo" charset="-128"/>
                <a:ea typeface="Meiryo" charset="-128"/>
                <a:cs typeface="Meiryo" charset="-128"/>
              </a:rPr>
              <a:t>にする。</a:t>
            </a:r>
            <a:endParaRPr lang="en-US" altLang="ja-JP" i="0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29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49601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2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128761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3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755501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endParaRPr kumimoji="1" lang="en-US" altLang="ja-JP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Arial"/>
              <a:ea typeface="メイリオ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4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199975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AT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：スイッチを右から入れる</a:t>
            </a:r>
            <a:endParaRPr kumimoji="1"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5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3265156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6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1833943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9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60330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15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209960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dirty="0" smtClean="0">
                <a:latin typeface="Meiryo" charset="-128"/>
                <a:ea typeface="Meiryo" charset="-128"/>
                <a:cs typeface="Meiryo" charset="-128"/>
              </a:rPr>
              <a:t>1.2</a:t>
            </a:r>
            <a:r>
              <a:rPr lang="ja-JP" altLang="en-US" b="0" dirty="0" smtClean="0">
                <a:latin typeface="Meiryo" charset="-128"/>
                <a:ea typeface="Meiryo" charset="-128"/>
                <a:cs typeface="Meiryo" charset="-128"/>
              </a:rPr>
              <a:t> “</a:t>
            </a:r>
            <a:r>
              <a:rPr lang="en-US" altLang="ja-JP" b="0" dirty="0" smtClean="0">
                <a:latin typeface="Meiryo" charset="-128"/>
                <a:ea typeface="Meiryo" charset="-128"/>
                <a:cs typeface="Meiryo" charset="-128"/>
              </a:rPr>
              <a:t>Driving</a:t>
            </a:r>
            <a:r>
              <a:rPr lang="ja-JP" altLang="en-US" b="0" dirty="0" smtClean="0">
                <a:latin typeface="Meiryo" charset="-128"/>
                <a:ea typeface="Meiryo" charset="-128"/>
                <a:cs typeface="Meiryo" charset="-128"/>
              </a:rPr>
              <a:t>”と</a:t>
            </a:r>
            <a:r>
              <a:rPr lang="en-US" altLang="ja-JP" b="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b="0" dirty="0" smtClean="0">
                <a:latin typeface="Meiryo" charset="-128"/>
                <a:ea typeface="Meiryo" charset="-128"/>
                <a:cs typeface="Meiryo" charset="-128"/>
              </a:rPr>
              <a:t>“</a:t>
            </a:r>
            <a:r>
              <a:rPr lang="en-US" altLang="ja-JP" b="0" dirty="0" smtClean="0">
                <a:latin typeface="Meiryo" charset="-128"/>
                <a:ea typeface="Meiryo" charset="-128"/>
                <a:cs typeface="Meiryo" charset="-128"/>
              </a:rPr>
              <a:t>Passing</a:t>
            </a:r>
            <a:r>
              <a:rPr lang="ja-JP" altLang="en-US" b="0" dirty="0" smtClean="0">
                <a:latin typeface="Meiryo" charset="-128"/>
                <a:ea typeface="Meiryo" charset="-128"/>
                <a:cs typeface="Meiryo" charset="-128"/>
              </a:rPr>
              <a:t>”をそれぞれロードして</a:t>
            </a:r>
            <a:r>
              <a:rPr lang="en-US" altLang="ja-JP" b="0" dirty="0" smtClean="0">
                <a:latin typeface="Meiryo" charset="-128"/>
                <a:ea typeface="Meiryo" charset="-128"/>
                <a:cs typeface="Meiryo" charset="-128"/>
              </a:rPr>
              <a:t>[OK</a:t>
            </a:r>
            <a:r>
              <a:rPr lang="ja-JP" altLang="en-US" b="0" dirty="0" smtClean="0">
                <a:latin typeface="Meiryo" charset="-128"/>
                <a:ea typeface="Meiryo" charset="-128"/>
                <a:cs typeface="Meiryo" charset="-128"/>
              </a:rPr>
              <a:t>]ボタンを　</a:t>
            </a:r>
            <a:endParaRPr lang="en-US" altLang="ja-JP" b="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ja-JP" b="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kumimoji="1" lang="ja-JP" altLang="en-US" b="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kumimoji="1" lang="en-US" altLang="ja-JP" b="0" dirty="0" smtClean="0"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kumimoji="1" lang="ja-JP" altLang="en-US" b="0" dirty="0" smtClean="0">
                <a:latin typeface="Meiryo" charset="-128"/>
                <a:ea typeface="Meiryo" charset="-128"/>
                <a:cs typeface="Meiryo" charset="-128"/>
              </a:rPr>
              <a:t>　経路生成でも２つ作る？</a:t>
            </a:r>
            <a:endParaRPr kumimoji="1" lang="ja-JP" altLang="en-US" b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C3517-205D-40AF-BCAA-B7912E439460}" type="slidenum">
              <a:rPr lang="en-US" altLang="ja-JP" smtClean="0"/>
              <a:pPr>
                <a:defRPr/>
              </a:pPr>
              <a:t>22</a:t>
            </a:fld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97894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コンテンツ プレースホルダー 13"/>
          <p:cNvSpPr>
            <a:spLocks noGrp="1"/>
          </p:cNvSpPr>
          <p:nvPr>
            <p:ph sz="quarter" idx="11" hasCustomPrompt="1"/>
          </p:nvPr>
        </p:nvSpPr>
        <p:spPr>
          <a:xfrm>
            <a:off x="24392" y="4648200"/>
            <a:ext cx="80010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ja-JP" altLang="en-US" sz="1600" dirty="0">
                <a:solidFill>
                  <a:srgbClr val="FF9900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pPr marL="0" lvl="0" indent="0">
              <a:buNone/>
            </a:pPr>
            <a:r>
              <a:rPr kumimoji="1" lang="ja-JP" altLang="en-US" dirty="0" smtClean="0"/>
              <a:t>マニュアル </a:t>
            </a:r>
            <a:endParaRPr kumimoji="1" lang="ja-JP" altLang="en-US" dirty="0"/>
          </a:p>
        </p:txBody>
      </p:sp>
      <p:sp>
        <p:nvSpPr>
          <p:cNvPr id="4" name="Rectangle 10"/>
          <p:cNvSpPr/>
          <p:nvPr userDrawn="1"/>
        </p:nvSpPr>
        <p:spPr>
          <a:xfrm>
            <a:off x="0" y="350520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b="0" i="0" dirty="0">
              <a:latin typeface="Arial" charset="0"/>
              <a:ea typeface="メイリオ"/>
            </a:endParaRPr>
          </a:p>
        </p:txBody>
      </p:sp>
      <p:sp>
        <p:nvSpPr>
          <p:cNvPr id="6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rgbClr val="124288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b="0" i="0" dirty="0">
              <a:latin typeface="Arial" charset="0"/>
              <a:ea typeface="メイリオ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 hasCustomPrompt="1"/>
          </p:nvPr>
        </p:nvSpPr>
        <p:spPr>
          <a:xfrm>
            <a:off x="22386" y="4038600"/>
            <a:ext cx="8915400" cy="609600"/>
          </a:xfrm>
          <a:prstGeom prst="rect">
            <a:avLst/>
          </a:prstGeom>
          <a:noFill/>
        </p:spPr>
        <p:txBody>
          <a:bodyPr vert="horz" anchor="ctr"/>
          <a:lstStyle>
            <a:lvl1pPr algn="l" eaLnBrk="1" latinLnBrk="0" hangingPunct="1">
              <a:defRPr kumimoji="1" lang="ja-JP" sz="2000" b="0" cap="none" spc="150" baseline="0">
                <a:solidFill>
                  <a:schemeClr val="bg1"/>
                </a:solidFill>
                <a:latin typeface="+mj-ea"/>
                <a:ea typeface="+mj-ea"/>
              </a:defRPr>
            </a:lvl1pPr>
            <a:extLst/>
          </a:lstStyle>
          <a:p>
            <a:r>
              <a:rPr lang="en-US" altLang="ja-JP" dirty="0" smtClean="0">
                <a:latin typeface="+mj-ea"/>
                <a:ea typeface="+mj-ea"/>
                <a:cs typeface="メイリオ"/>
              </a:rPr>
              <a:t>Autoware</a:t>
            </a:r>
            <a:r>
              <a:rPr lang="ja-JP" altLang="en-US" dirty="0" smtClean="0">
                <a:latin typeface="+mj-ea"/>
                <a:ea typeface="+mj-ea"/>
                <a:cs typeface="メイリオ"/>
              </a:rPr>
              <a:t> </a:t>
            </a:r>
            <a:r>
              <a:rPr lang="en-US" altLang="ja-JP" dirty="0" smtClean="0">
                <a:latin typeface="+mj-ea"/>
                <a:ea typeface="+mj-ea"/>
                <a:cs typeface="メイリオ"/>
              </a:rPr>
              <a:t>–</a:t>
            </a:r>
            <a:r>
              <a:rPr lang="ja-JP" altLang="en-US" dirty="0" smtClean="0">
                <a:latin typeface="+mj-ea"/>
                <a:ea typeface="+mj-ea"/>
                <a:cs typeface="メイリオ"/>
              </a:rPr>
              <a:t> </a:t>
            </a:r>
            <a:r>
              <a:rPr lang="ja-JP" altLang="ja-JP" dirty="0" smtClean="0">
                <a:latin typeface="+mj-ea"/>
                <a:ea typeface="+mj-ea"/>
                <a:cs typeface="メイリオ"/>
              </a:rPr>
              <a:t>G</a:t>
            </a:r>
            <a:r>
              <a:rPr lang="en-US" altLang="ja-JP" dirty="0" err="1" smtClean="0">
                <a:latin typeface="+mj-ea"/>
                <a:ea typeface="+mj-ea"/>
                <a:cs typeface="メイリオ"/>
              </a:rPr>
              <a:t>etting</a:t>
            </a:r>
            <a:r>
              <a:rPr lang="en-US" altLang="ja-JP" dirty="0" smtClean="0">
                <a:latin typeface="+mj-ea"/>
                <a:ea typeface="+mj-ea"/>
                <a:cs typeface="メイリオ"/>
              </a:rPr>
              <a:t> Started</a:t>
            </a:r>
            <a:endParaRPr kumimoji="1" dirty="0"/>
          </a:p>
        </p:txBody>
      </p:sp>
      <p:sp>
        <p:nvSpPr>
          <p:cNvPr id="8" name="Rectangle 15"/>
          <p:cNvSpPr>
            <a:spLocks noGrp="1"/>
          </p:cNvSpPr>
          <p:nvPr>
            <p:ph type="sldNum" sz="quarter" idx="10"/>
          </p:nvPr>
        </p:nvSpPr>
        <p:spPr>
          <a:xfrm>
            <a:off x="8100000" y="6552000"/>
            <a:ext cx="1020763" cy="304800"/>
          </a:xfrm>
        </p:spPr>
        <p:txBody>
          <a:bodyPr/>
          <a:lstStyle>
            <a:lvl1pPr eaLnBrk="1" latinLnBrk="0" hangingPunct="1">
              <a:defRPr kumimoji="1"/>
            </a:lvl1pPr>
            <a:extLst/>
          </a:lstStyle>
          <a:p>
            <a:pPr>
              <a:defRPr kumimoji="1"/>
            </a:pPr>
            <a:fld id="{AFF13F62-4047-4F0F-AAF9-AB16B5EEE9FE}" type="slidenum">
              <a:rPr kumimoji="1" lang="en-US" altLang="ja-JP"/>
              <a:pPr>
                <a:defRPr kumimoji="1"/>
              </a:pPr>
              <a:t>‹#›</a:t>
            </a:fld>
            <a:endParaRPr kumimoji="1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0" y="5105400"/>
            <a:ext cx="6781800" cy="1137736"/>
          </a:xfrm>
          <a:prstGeom prst="rect">
            <a:avLst/>
          </a:prstGeom>
        </p:spPr>
      </p:pic>
      <p:sp>
        <p:nvSpPr>
          <p:cNvPr id="11" name="Rectangle 3"/>
          <p:cNvSpPr txBox="1">
            <a:spLocks/>
          </p:cNvSpPr>
          <p:nvPr userDrawn="1"/>
        </p:nvSpPr>
        <p:spPr bwMode="auto">
          <a:xfrm>
            <a:off x="0" y="6553200"/>
            <a:ext cx="4876800" cy="2843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None/>
              <a:defRPr kumimoji="1" lang="ja-JP" sz="1100" b="1">
                <a:solidFill>
                  <a:srgbClr val="124288"/>
                </a:solidFill>
                <a:latin typeface="+mn-ea"/>
                <a:ea typeface="+mn-ea"/>
                <a:cs typeface="+mn-cs"/>
              </a:defRPr>
            </a:lvl1pPr>
            <a:lvl2pPr marL="457200" indent="0" algn="ctr" rtl="0" eaLnBrk="1" fontAlgn="base" latinLnBrk="0" hangingPunct="1">
              <a:spcBef>
                <a:spcPct val="20000"/>
              </a:spcBef>
              <a:spcAft>
                <a:spcPct val="0"/>
              </a:spcAft>
              <a:buNone/>
              <a:defRPr kumimoji="1" lang="ja-JP" sz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indent="0" algn="ctr" rtl="0" eaLnBrk="1" fontAlgn="base" latinLnBrk="0" hangingPunct="1">
              <a:spcBef>
                <a:spcPct val="20000"/>
              </a:spcBef>
              <a:spcAft>
                <a:spcPct val="0"/>
              </a:spcAft>
              <a:buNone/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indent="0" algn="ctr" rtl="0" eaLnBrk="1" fontAlgn="base" latinLnBrk="0" hangingPunct="1">
              <a:spcBef>
                <a:spcPct val="20000"/>
              </a:spcBef>
              <a:spcAft>
                <a:spcPct val="0"/>
              </a:spcAft>
              <a:buNone/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indent="0" algn="ctr" rtl="0" eaLnBrk="1" fontAlgn="base" latinLnBrk="0" hangingPunct="1">
              <a:spcBef>
                <a:spcPct val="20000"/>
              </a:spcBef>
              <a:spcAft>
                <a:spcPct val="0"/>
              </a:spcAft>
              <a:buNone/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None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None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None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None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ja-JP" altLang="en-US" dirty="0" smtClean="0">
                <a:latin typeface="+mn-ea"/>
                <a:ea typeface="+mn-ea"/>
                <a:cs typeface="メイリオ"/>
              </a:rPr>
              <a:t>本マニュアルは</a:t>
            </a:r>
            <a:r>
              <a:rPr lang="ja-JP" altLang="en-US" dirty="0" smtClean="0">
                <a:cs typeface="メイリオ"/>
              </a:rPr>
              <a:t> </a:t>
            </a:r>
            <a:r>
              <a:rPr lang="en-US" altLang="ja-JP" dirty="0" smtClean="0">
                <a:cs typeface="メイリオ"/>
              </a:rPr>
              <a:t>2016</a:t>
            </a:r>
            <a:r>
              <a:rPr lang="ja-JP" altLang="en-US" dirty="0" smtClean="0">
                <a:cs typeface="メイリオ"/>
              </a:rPr>
              <a:t>年</a:t>
            </a:r>
            <a:r>
              <a:rPr lang="ja-JP" altLang="ja-JP" dirty="0" smtClean="0">
                <a:cs typeface="メイリオ"/>
              </a:rPr>
              <a:t>1</a:t>
            </a:r>
            <a:r>
              <a:rPr lang="en-US" altLang="ja-JP" dirty="0" smtClean="0">
                <a:cs typeface="メイリオ"/>
              </a:rPr>
              <a:t>2</a:t>
            </a:r>
            <a:r>
              <a:rPr lang="ja-JP" altLang="en-US" dirty="0" smtClean="0">
                <a:cs typeface="メイリオ"/>
              </a:rPr>
              <a:t>月</a:t>
            </a:r>
            <a:r>
              <a:rPr lang="en-US" altLang="ja-JP" dirty="0" smtClean="0">
                <a:cs typeface="メイリオ"/>
              </a:rPr>
              <a:t>01</a:t>
            </a:r>
            <a:r>
              <a:rPr lang="ja-JP" altLang="en-US" dirty="0" smtClean="0">
                <a:cs typeface="メイリオ"/>
              </a:rPr>
              <a:t>日</a:t>
            </a:r>
            <a:r>
              <a:rPr lang="ja-JP" altLang="en-US" dirty="0" smtClean="0">
                <a:latin typeface="+mn-ea"/>
                <a:ea typeface="+mn-ea"/>
                <a:cs typeface="メイリオ"/>
              </a:rPr>
              <a:t>版の </a:t>
            </a:r>
            <a:r>
              <a:rPr lang="en-US" altLang="ja-JP" dirty="0" smtClean="0">
                <a:latin typeface="+mn-ea"/>
                <a:ea typeface="+mn-ea"/>
                <a:cs typeface="メイリオ"/>
              </a:rPr>
              <a:t>Autoware </a:t>
            </a:r>
            <a:r>
              <a:rPr lang="ja-JP" altLang="en-US" dirty="0" smtClean="0">
                <a:latin typeface="+mn-ea"/>
                <a:ea typeface="+mn-ea"/>
                <a:cs typeface="メイリオ"/>
              </a:rPr>
              <a:t>を対象としています。</a:t>
            </a:r>
            <a:endParaRPr lang="ja-JP" altLang="en-US" dirty="0">
              <a:latin typeface="+mn-ea"/>
              <a:ea typeface="+mn-ea"/>
              <a:cs typeface="メイリオ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dirty="0">
              <a:latin typeface="+mn-ea"/>
              <a:ea typeface="+mn-ea"/>
            </a:endParaRPr>
          </a:p>
        </p:txBody>
      </p:sp>
      <p:sp>
        <p:nvSpPr>
          <p:cNvPr id="5" name="Rectangle 10"/>
          <p:cNvSpPr/>
          <p:nvPr userDrawn="1"/>
        </p:nvSpPr>
        <p:spPr>
          <a:xfrm>
            <a:off x="0" y="4646613"/>
            <a:ext cx="9144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dirty="0">
              <a:latin typeface="+mn-ea"/>
              <a:ea typeface="+mn-ea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 anchor="ctr"/>
          <a:lstStyle>
            <a:lvl1pPr algn="l" eaLnBrk="1" latinLnBrk="0" hangingPunct="1">
              <a:defRPr kumimoji="1" lang="ja-JP" sz="2000" b="0" cap="none" spc="150" baseline="0">
                <a:solidFill>
                  <a:schemeClr val="bg1"/>
                </a:solidFill>
                <a:latin typeface="+mj-ea"/>
                <a:ea typeface="+mj-ea"/>
              </a:defRPr>
            </a:lvl1pPr>
            <a:extLst/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dirty="0"/>
          </a:p>
        </p:txBody>
      </p:sp>
      <p:sp>
        <p:nvSpPr>
          <p:cNvPr id="7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1" lang="ja-JP">
                <a:solidFill>
                  <a:schemeClr val="bg1"/>
                </a:solidFill>
                <a:latin typeface="+mn-ea"/>
                <a:ea typeface="+mn-ea"/>
              </a:defRPr>
            </a:lvl1pPr>
            <a:extLst/>
          </a:lstStyle>
          <a:p>
            <a:pPr>
              <a:defRPr kumimoji="1"/>
            </a:pPr>
            <a:endParaRPr lang="ja-JP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100000" y="6552000"/>
            <a:ext cx="1020763" cy="304800"/>
          </a:xfrm>
        </p:spPr>
        <p:txBody>
          <a:bodyPr/>
          <a:lstStyle>
            <a:lvl1pPr eaLnBrk="1" latinLnBrk="0" hangingPunct="1">
              <a:defRPr kumimoji="1">
                <a:latin typeface="+mn-ea"/>
                <a:ea typeface="+mn-ea"/>
              </a:defRPr>
            </a:lvl1pPr>
            <a:extLst/>
          </a:lstStyle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‹#›</a:t>
            </a:fld>
            <a:endParaRPr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467022"/>
            <a:ext cx="2286000" cy="383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ja-JP" sz="2000" kern="1200" cap="none" dirty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ja-JP" altLang="en-US" smtClean="0"/>
              <a:t>マスター タイトルの書式設定</a:t>
            </a:r>
            <a:endParaRPr kumimoji="1" dirty="0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609600"/>
            <a:ext cx="8839200" cy="3600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 anchor="ctr" anchorCtr="0"/>
          <a:lstStyle>
            <a:lvl1pPr eaLnBrk="1" latinLnBrk="0" hangingPunct="1">
              <a:defRPr kumimoji="1" lang="ja-JP" sz="1600" b="0">
                <a:solidFill>
                  <a:schemeClr val="bg1"/>
                </a:solidFill>
                <a:latin typeface="+mn-ea"/>
                <a:ea typeface="+mn-ea"/>
              </a:defRPr>
            </a:lvl1pPr>
            <a:extLst/>
          </a:lstStyle>
          <a:p>
            <a:pPr lvl="0" eaLnBrk="1" latinLnBrk="0" hangingPunct="1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1" latinLnBrk="0" hangingPunct="1">
              <a:defRPr kumimoji="1">
                <a:latin typeface="+mn-ea"/>
                <a:ea typeface="+mn-ea"/>
              </a:defRPr>
            </a:lvl1pPr>
          </a:lstStyle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‹#›</a:t>
            </a:fld>
            <a:endParaRPr lang="ja-JP" altLang="en-US"/>
          </a:p>
        </p:txBody>
      </p:sp>
      <p:sp>
        <p:nvSpPr>
          <p:cNvPr id="6" name="Rectangle 1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1">
                <a:latin typeface="+mn-ea"/>
                <a:ea typeface="+mn-ea"/>
              </a:defRPr>
            </a:lvl1pPr>
          </a:lstStyle>
          <a:p>
            <a:pPr>
              <a:defRPr kumimoji="1"/>
            </a:pPr>
            <a:endParaRPr lang="ja-JP" altLang="en-US"/>
          </a:p>
        </p:txBody>
      </p:sp>
      <p:sp>
        <p:nvSpPr>
          <p:cNvPr id="8" name="コンテンツ プレースホルダー 13"/>
          <p:cNvSpPr>
            <a:spLocks noGrp="1"/>
          </p:cNvSpPr>
          <p:nvPr>
            <p:ph sz="quarter" idx="20"/>
          </p:nvPr>
        </p:nvSpPr>
        <p:spPr>
          <a:xfrm>
            <a:off x="304800" y="1066800"/>
            <a:ext cx="8534400" cy="5334000"/>
          </a:xfrm>
          <a:prstGeom prst="rect">
            <a:avLst/>
          </a:prstGeom>
        </p:spPr>
        <p:txBody>
          <a:bodyPr/>
          <a:lstStyle>
            <a:lvl1pPr marL="187325" indent="-187325">
              <a:spcBef>
                <a:spcPts val="600"/>
              </a:spcBef>
              <a:buClr>
                <a:srgbClr val="124288"/>
              </a:buClr>
              <a:buFont typeface="+mj-lt"/>
              <a:buAutoNum type="arabicPeriod"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50838" indent="3175">
              <a:spcBef>
                <a:spcPts val="200"/>
              </a:spcBef>
              <a:spcAft>
                <a:spcPts val="200"/>
              </a:spcAft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531813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124288"/>
              </a:buClr>
              <a:buFontTx/>
              <a:buNone/>
              <a:defRPr sz="1100" b="1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3pPr>
            <a:lvl4pPr marL="725488" indent="-188913">
              <a:spcBef>
                <a:spcPts val="200"/>
              </a:spcBef>
              <a:buClr>
                <a:srgbClr val="124288"/>
              </a:buClr>
              <a:buFont typeface="Wingdings" charset="2"/>
              <a:buChar char="ü"/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725488" indent="-188913">
              <a:spcBef>
                <a:spcPts val="400"/>
              </a:spcBef>
              <a:buClr>
                <a:srgbClr val="124288"/>
              </a:buClr>
              <a:buFont typeface="Wingdings" charset="2"/>
              <a:buChar char="Ø"/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 marL="783450" marR="0" indent="-1714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4288"/>
              </a:buClr>
              <a:buSzPct val="100000"/>
              <a:buFont typeface="ヒラギノ角ゴ ProN W3"/>
              <a:buChar char="-"/>
              <a:tabLst/>
              <a:defRPr kumimoji="1" lang="ja-JP" altLang="en-US" sz="1200" b="0" i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1166813" indent="-171450">
              <a:buFont typeface="Wingdings" charset="2"/>
              <a:buChar char="ü"/>
              <a:defRPr sz="1200">
                <a:latin typeface="+mn-ea"/>
                <a:ea typeface="+mn-ea"/>
              </a:defRPr>
            </a:lvl7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5"/>
            <a:r>
              <a:rPr kumimoji="1" lang="ja-JP" altLang="en-US" dirty="0" smtClean="0"/>
              <a:t>第 </a:t>
            </a:r>
            <a:r>
              <a:rPr kumimoji="1" lang="ja-JP" altLang="ja-JP" dirty="0" smtClean="0"/>
              <a:t>6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6"/>
            <a:r>
              <a:rPr kumimoji="1" lang="ja-JP" altLang="en-US" dirty="0" smtClean="0"/>
              <a:t>第 </a:t>
            </a:r>
            <a:r>
              <a:rPr kumimoji="1" lang="ja-JP" altLang="ja-JP" dirty="0" smtClean="0"/>
              <a:t>7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marL="783450" marR="0" lvl="5" indent="-1714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1" lang="ja-JP" altLang="en-US" dirty="0" smtClean="0"/>
          </a:p>
          <a:p>
            <a:pPr lvl="5"/>
            <a:endParaRPr kumimoji="1" lang="en-US" altLang="ja-JP" dirty="0" smtClean="0"/>
          </a:p>
          <a:p>
            <a:pPr lvl="4"/>
            <a:endParaRPr kumimoji="1" lang="en-US" altLang="ja-JP" dirty="0" smtClean="0"/>
          </a:p>
          <a:p>
            <a:pPr lvl="5"/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626400"/>
            <a:ext cx="8839200" cy="3600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 eaLnBrk="1" latinLnBrk="0" hangingPunct="1">
              <a:defRPr kumimoji="1" lang="ja-JP" sz="1600" b="0">
                <a:solidFill>
                  <a:schemeClr val="bg1"/>
                </a:solidFill>
                <a:latin typeface="+mn-ea"/>
                <a:ea typeface="+mn-ea"/>
              </a:defRPr>
            </a:lvl1pPr>
            <a:extLst/>
          </a:lstStyle>
          <a:p>
            <a:pPr lvl="0" eaLnBrk="1" latinLnBrk="0" hangingPunct="1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6477000" y="1143000"/>
            <a:ext cx="2362200" cy="259080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  <a:extLst/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1">
                <a:latin typeface="+mn-ea"/>
                <a:ea typeface="+mn-ea"/>
              </a:defRPr>
            </a:lvl1pPr>
          </a:lstStyle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‹#›</a:t>
            </a:fld>
            <a:endParaRPr lang="ja-JP" altLang="en-US" dirty="0"/>
          </a:p>
        </p:txBody>
      </p:sp>
      <p:sp>
        <p:nvSpPr>
          <p:cNvPr id="7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eaLnBrk="1" latinLnBrk="0" hangingPunct="1">
              <a:defRPr kumimoji="1">
                <a:latin typeface="+mn-ea"/>
                <a:ea typeface="+mn-ea"/>
              </a:defRPr>
            </a:lvl1pPr>
          </a:lstStyle>
          <a:p>
            <a:pPr>
              <a:defRPr kumimoji="1"/>
            </a:pPr>
            <a:endParaRPr lang="ja-JP" altLang="en-US" dirty="0"/>
          </a:p>
        </p:txBody>
      </p:sp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ja-JP" sz="2000" kern="1200" cap="small" dirty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ja-JP" altLang="en-US" dirty="0" smtClean="0"/>
              <a:t>マスター タイトルの書式設定</a:t>
            </a:r>
            <a:endParaRPr kumimoji="1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19"/>
          </p:nvPr>
        </p:nvSpPr>
        <p:spPr>
          <a:xfrm>
            <a:off x="304800" y="1143000"/>
            <a:ext cx="5867400" cy="25908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 smtClean="0"/>
              <a:t>プレースホルダーまでドラッグするかアイコンをクリックして図を追加</a:t>
            </a:r>
            <a:endParaRPr kumimoji="1" lang="ja-JP" altLang="en-US" dirty="0"/>
          </a:p>
        </p:txBody>
      </p:sp>
      <p:sp>
        <p:nvSpPr>
          <p:cNvPr id="12" name="Line 6"/>
          <p:cNvSpPr>
            <a:spLocks noChangeShapeType="1"/>
          </p:cNvSpPr>
          <p:nvPr userDrawn="1"/>
        </p:nvSpPr>
        <p:spPr bwMode="auto">
          <a:xfrm>
            <a:off x="339725" y="3951288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 b="0" i="0" dirty="0">
              <a:ea typeface="Meiryo レギュラー" charset="-128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304800" y="4724400"/>
            <a:ext cx="853440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endParaRPr kumimoji="1" lang="ja-JP" sz="1400" dirty="0">
              <a:solidFill>
                <a:schemeClr val="tx1">
                  <a:lumMod val="90000"/>
                  <a:lumOff val="10000"/>
                </a:schemeClr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コンテンツ プレースホルダー 13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534400" cy="2438400"/>
          </a:xfrm>
          <a:prstGeom prst="rect">
            <a:avLst/>
          </a:prstGeom>
        </p:spPr>
        <p:txBody>
          <a:bodyPr/>
          <a:lstStyle>
            <a:lvl1pPr marL="187325" indent="-187325">
              <a:spcBef>
                <a:spcPts val="600"/>
              </a:spcBef>
              <a:buClr>
                <a:srgbClr val="124288"/>
              </a:buClr>
              <a:buFont typeface="+mj-lt"/>
              <a:buAutoNum type="arabicPeriod"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50838" indent="3175">
              <a:spcBef>
                <a:spcPts val="200"/>
              </a:spcBef>
              <a:spcAft>
                <a:spcPts val="200"/>
              </a:spcAft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531813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124288"/>
              </a:buClr>
              <a:buFontTx/>
              <a:buNone/>
              <a:defRPr sz="1100" b="1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3pPr>
            <a:lvl4pPr marL="725488" indent="-188913">
              <a:spcBef>
                <a:spcPts val="200"/>
              </a:spcBef>
              <a:buClr>
                <a:srgbClr val="124288"/>
              </a:buClr>
              <a:buFont typeface="Wingdings" charset="2"/>
              <a:buChar char="ü"/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725488" indent="-188913">
              <a:spcBef>
                <a:spcPts val="400"/>
              </a:spcBef>
              <a:buClr>
                <a:srgbClr val="124288"/>
              </a:buClr>
              <a:buFont typeface="Wingdings" charset="2"/>
              <a:buChar char="Ø"/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 marL="720000" indent="-108000">
              <a:buFont typeface="Arial"/>
              <a:buChar char="•"/>
              <a:defRPr sz="1200" b="0" i="0">
                <a:latin typeface="Arial" charset="0"/>
              </a:defRPr>
            </a:lvl6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5"/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utoUpdateAnimBg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4761" y="-388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9" y="3034687"/>
            <a:ext cx="2654282" cy="85166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 userDrawn="1"/>
        </p:nvSpPr>
        <p:spPr>
          <a:xfrm>
            <a:off x="0" y="38863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Meiryo レギュラー" charset="-128"/>
              </a:rPr>
              <a:t>www.tier4.jp</a:t>
            </a:r>
            <a:endParaRPr kumimoji="1" lang="ja-JP" altLang="en-US" sz="2000" b="0" i="0" dirty="0">
              <a:solidFill>
                <a:schemeClr val="tx1">
                  <a:lumMod val="50000"/>
                  <a:lumOff val="50000"/>
                </a:schemeClr>
              </a:solidFill>
              <a:ea typeface="Meiryo レギュラー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106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rgbClr val="124288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b="0" i="0" dirty="0">
              <a:latin typeface="Arial" charset="0"/>
              <a:ea typeface="メイリオ"/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100000" y="6552000"/>
            <a:ext cx="990600" cy="304800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1" lang="ja-JP" sz="1000" b="0" i="0">
                <a:latin typeface="Arial" charset="0"/>
                <a:ea typeface="メイリオ"/>
              </a:defRPr>
            </a:lvl1pPr>
            <a:extLst/>
          </a:lstStyle>
          <a:p>
            <a:pPr>
              <a:defRPr kumimoji="1"/>
            </a:pPr>
            <a:fld id="{E597605E-CE94-459B-8C78-63913B94CE43}" type="slidenum">
              <a:rPr lang="en-US" altLang="ja-JP" smtClean="0"/>
              <a:pPr>
                <a:defRPr kumimoji="1"/>
              </a:pPr>
              <a:t>‹#›</a:t>
            </a:fld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A0A0A0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kumimoji="1"/>
            </a:pPr>
            <a:endParaRPr kumimoji="1" lang="ja-JP" b="0" i="0" dirty="0">
              <a:latin typeface="Arial" charset="0"/>
              <a:ea typeface="メイリオ"/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5532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1" lang="ja-JP" sz="1000" b="0" i="0">
                <a:solidFill>
                  <a:sysClr val="windowText" lastClr="000000"/>
                </a:solidFill>
                <a:latin typeface="Arial" charset="0"/>
                <a:ea typeface="メイリオ"/>
              </a:defRPr>
            </a:lvl1pPr>
            <a:extLst/>
          </a:lstStyle>
          <a:p>
            <a:pPr>
              <a:defRPr kumimoji="1"/>
            </a:pPr>
            <a:endParaRPr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6525627"/>
            <a:ext cx="1981200" cy="332373"/>
          </a:xfrm>
          <a:prstGeom prst="rect">
            <a:avLst/>
          </a:prstGeom>
        </p:spPr>
      </p:pic>
      <p:sp>
        <p:nvSpPr>
          <p:cNvPr id="13" name="タイトル 1"/>
          <p:cNvSpPr txBox="1">
            <a:spLocks/>
          </p:cNvSpPr>
          <p:nvPr/>
        </p:nvSpPr>
        <p:spPr>
          <a:xfrm>
            <a:off x="152400" y="0"/>
            <a:ext cx="89916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ja-JP" sz="2000" cap="small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2pPr>
            <a:lvl3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3pPr>
            <a:lvl4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4pPr>
            <a:lvl5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5pPr>
            <a:lvl6pPr marL="4572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6pPr>
            <a:lvl7pPr marL="9144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7pPr>
            <a:lvl8pPr marL="13716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8pPr>
            <a:lvl9pPr marL="18288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9pPr>
            <a:extLst/>
          </a:lstStyle>
          <a:p>
            <a:endParaRPr lang="en-US" altLang="en-US" dirty="0"/>
          </a:p>
        </p:txBody>
      </p:sp>
      <p:sp>
        <p:nvSpPr>
          <p:cNvPr id="17" name="Rectangle 2"/>
          <p:cNvSpPr txBox="1">
            <a:spLocks/>
          </p:cNvSpPr>
          <p:nvPr/>
        </p:nvSpPr>
        <p:spPr>
          <a:xfrm>
            <a:off x="228600" y="0"/>
            <a:ext cx="89916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ja-JP" sz="2000" kern="1200" cap="small" dirty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2pPr>
            <a:lvl3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3pPr>
            <a:lvl4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4pPr>
            <a:lvl5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5pPr>
            <a:lvl6pPr marL="4572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6pPr>
            <a:lvl7pPr marL="9144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7pPr>
            <a:lvl8pPr marL="13716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8pPr>
            <a:lvl9pPr marL="18288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9pPr>
            <a:extLst/>
          </a:lstStyle>
          <a:p>
            <a:endParaRPr lang="ja-JP" altLang="en-US" dirty="0"/>
          </a:p>
        </p:txBody>
      </p:sp>
      <p:sp>
        <p:nvSpPr>
          <p:cNvPr id="15" name="Rectangle 8"/>
          <p:cNvSpPr txBox="1">
            <a:spLocks/>
          </p:cNvSpPr>
          <p:nvPr/>
        </p:nvSpPr>
        <p:spPr>
          <a:xfrm>
            <a:off x="304800" y="609600"/>
            <a:ext cx="8839200" cy="3600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 anchor="ctr" anchorCtr="0"/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defRPr kumimoji="1" lang="ja-JP" sz="1600" b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defRPr kumimoji="1" lang="ja-JP" sz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defRPr kumimoji="1" lang="ja-JP" sz="11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1" lang="ja-JP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ja-JP" altLang="en-US" dirty="0" smtClean="0"/>
          </a:p>
        </p:txBody>
      </p:sp>
      <p:sp>
        <p:nvSpPr>
          <p:cNvPr id="16" name="Rectangle 2"/>
          <p:cNvSpPr txBox="1">
            <a:spLocks/>
          </p:cNvSpPr>
          <p:nvPr/>
        </p:nvSpPr>
        <p:spPr>
          <a:xfrm>
            <a:off x="152400" y="0"/>
            <a:ext cx="89916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ja-JP" sz="2000" kern="1200" cap="small" dirty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2pPr>
            <a:lvl3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3pPr>
            <a:lvl4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4pPr>
            <a:lvl5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5pPr>
            <a:lvl6pPr marL="4572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6pPr>
            <a:lvl7pPr marL="9144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7pPr>
            <a:lvl8pPr marL="13716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8pPr>
            <a:lvl9pPr marL="1828800"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Calibri" pitchFamily="34" charset="0"/>
                <a:ea typeface="ＭＳ Ｐゴシック" charset="-128"/>
              </a:defRPr>
            </a:lvl9pPr>
            <a:extLst/>
          </a:lstStyle>
          <a:p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4" r:id="rId3"/>
    <p:sldLayoutId id="2147483662" r:id="rId4"/>
    <p:sldLayoutId id="2147483671" r:id="rId5"/>
  </p:sldLayoutIdLst>
  <p:hf hdr="0" ftr="0" dt="0"/>
  <p:txStyles>
    <p:titleStyle>
      <a:lvl1pPr algn="l" rtl="0" eaLnBrk="1" fontAlgn="base" latinLnBrk="0" hangingPunct="1">
        <a:spcBef>
          <a:spcPct val="0"/>
        </a:spcBef>
        <a:spcAft>
          <a:spcPct val="0"/>
        </a:spcAft>
        <a:defRPr kumimoji="1" lang="ja-JP" sz="2000" cap="small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2pPr>
      <a:lvl3pPr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3pPr>
      <a:lvl4pPr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4pPr>
      <a:lvl5pPr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5pPr>
      <a:lvl6pPr marL="457200"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6pPr>
      <a:lvl7pPr marL="914400"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7pPr>
      <a:lvl8pPr marL="1371600"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8pPr>
      <a:lvl9pPr marL="1828800" algn="l" rtl="0" eaLnBrk="1" fontAlgn="base" latinLnBrk="0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Calibri" pitchFamily="34" charset="0"/>
          <a:ea typeface="ＭＳ Ｐゴシック" charset="-128"/>
        </a:defRPr>
      </a:lvl9pPr>
      <a:extLst/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ts val="800"/>
        </a:spcBef>
        <a:spcAft>
          <a:spcPct val="0"/>
        </a:spcAft>
        <a:buClrTx/>
        <a:buSzTx/>
        <a:buFontTx/>
        <a:buNone/>
        <a:tabLst/>
        <a:defRPr kumimoji="1" lang="ja-JP" altLang="en-US" sz="1400" noProof="0" dirty="0" smtClean="0">
          <a:solidFill>
            <a:schemeClr val="tx1">
              <a:lumMod val="90000"/>
              <a:lumOff val="10000"/>
            </a:schemeClr>
          </a:solidFill>
          <a:latin typeface="Arial"/>
          <a:ea typeface="+mn-ea"/>
          <a:cs typeface="+mn-cs"/>
        </a:defRPr>
      </a:lvl1pPr>
      <a:lvl2pPr marL="179388" marR="0" indent="31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kumimoji="1" lang="ja-JP" sz="1200">
          <a:solidFill>
            <a:schemeClr val="tx1"/>
          </a:solidFill>
          <a:latin typeface="Arial"/>
          <a:ea typeface="+mn-ea"/>
          <a:cs typeface="+mn-cs"/>
        </a:defRPr>
      </a:lvl2pPr>
      <a:lvl3pPr marL="6223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kumimoji="1" lang="ja-JP" sz="1100">
          <a:solidFill>
            <a:schemeClr val="tx1"/>
          </a:solidFill>
          <a:latin typeface="Arial"/>
          <a:ea typeface="+mn-ea"/>
          <a:cs typeface="+mn-cs"/>
        </a:defRPr>
      </a:lvl3pPr>
      <a:lvl4pPr marL="6223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kumimoji="1" lang="ja-JP" sz="1100">
          <a:solidFill>
            <a:schemeClr val="tx1"/>
          </a:solidFill>
          <a:latin typeface="Arial"/>
          <a:ea typeface="+mn-ea"/>
          <a:cs typeface="+mn-cs"/>
        </a:defRPr>
      </a:lvl4pPr>
      <a:lvl5pPr marL="6223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kumimoji="1" lang="ja-JP" sz="11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1" lang="ja-JP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1" lang="ja-JP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1" lang="ja-JP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1" lang="ja-JP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lang="ja-JP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iki.ros.org/camera_calibration/Tutorials/MonocularCalibration?action=AttachFile&amp;do=view&amp;target=check-108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dirty="0" smtClean="0">
                <a:latin typeface="+mj-ea"/>
                <a:ea typeface="+mj-ea"/>
                <a:cs typeface="メイリオ"/>
              </a:rPr>
              <a:t>Autoware</a:t>
            </a:r>
            <a:r>
              <a:rPr lang="ja-JP" altLang="en-US" dirty="0" smtClean="0">
                <a:latin typeface="+mj-ea"/>
                <a:ea typeface="+mj-ea"/>
                <a:cs typeface="メイリオ"/>
              </a:rPr>
              <a:t> </a:t>
            </a:r>
            <a:r>
              <a:rPr lang="en-US" altLang="ja-JP" dirty="0" smtClean="0">
                <a:latin typeface="+mj-ea"/>
                <a:ea typeface="+mj-ea"/>
                <a:cs typeface="メイリオ"/>
              </a:rPr>
              <a:t>–</a:t>
            </a:r>
            <a:r>
              <a:rPr lang="ja-JP" altLang="en-US" dirty="0" smtClean="0">
                <a:latin typeface="+mj-ea"/>
                <a:ea typeface="+mj-ea"/>
                <a:cs typeface="メイリオ"/>
              </a:rPr>
              <a:t> </a:t>
            </a:r>
            <a:r>
              <a:rPr lang="en-US" altLang="ja-JP" dirty="0" smtClean="0">
                <a:latin typeface="+mj-ea"/>
                <a:ea typeface="+mj-ea"/>
                <a:cs typeface="メイリオ"/>
              </a:rPr>
              <a:t>Getting</a:t>
            </a:r>
            <a:r>
              <a:rPr lang="ja-JP" altLang="en-US" dirty="0" smtClean="0">
                <a:latin typeface="+mj-ea"/>
                <a:ea typeface="+mj-ea"/>
                <a:cs typeface="メイリオ"/>
              </a:rPr>
              <a:t> </a:t>
            </a:r>
            <a:r>
              <a:rPr lang="en-US" altLang="ja-JP" dirty="0" smtClean="0">
                <a:latin typeface="+mj-ea"/>
                <a:ea typeface="+mj-ea"/>
                <a:cs typeface="メイリオ"/>
              </a:rPr>
              <a:t>Started</a:t>
            </a:r>
            <a:endParaRPr dirty="0">
              <a:latin typeface="+mj-ea"/>
              <a:ea typeface="+mj-ea"/>
              <a:cs typeface="メイリオ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kumimoji="1"/>
            </a:pPr>
            <a:fld id="{AFF13F62-4047-4F0F-AAF9-AB16B5EEE9FE}" type="slidenum">
              <a:rPr kumimoji="1" lang="en-US" altLang="ja-JP" smtClean="0"/>
              <a:pPr>
                <a:defRPr kumimoji="1"/>
              </a:pPr>
              <a:t>1</a:t>
            </a:fld>
            <a:endParaRPr kumimoji="1" 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15200" y="0"/>
            <a:ext cx="18288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ja-JP" sz="12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version 0.1</a:t>
            </a:r>
            <a:endParaRPr kumimoji="1" lang="ja-JP" altLang="en-US" sz="120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1.5.</a:t>
            </a:r>
            <a:r>
              <a:rPr lang="ja-JP" altLang="en-US" dirty="0"/>
              <a:t> キャリブレーション準備 </a:t>
            </a:r>
            <a:r>
              <a:rPr lang="en-US" altLang="ja-JP" dirty="0"/>
              <a:t>(1/3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10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839200" cy="2438400"/>
          </a:xfrm>
        </p:spPr>
        <p:txBody>
          <a:bodyPr/>
          <a:lstStyle/>
          <a:p>
            <a:r>
              <a:rPr lang="ja-JP" altLang="en-US" dirty="0">
                <a:latin typeface="+mn-ea"/>
              </a:rPr>
              <a:t>下記</a:t>
            </a:r>
            <a:r>
              <a:rPr lang="en-US" altLang="ja-JP" dirty="0">
                <a:latin typeface="+mn-ea"/>
              </a:rPr>
              <a:t>PDF</a:t>
            </a:r>
            <a:r>
              <a:rPr lang="ja-JP" altLang="en-US" dirty="0">
                <a:latin typeface="+mn-ea"/>
              </a:rPr>
              <a:t>を</a:t>
            </a:r>
            <a:r>
              <a:rPr lang="en-US" altLang="ja-JP" dirty="0">
                <a:latin typeface="+mn-ea"/>
              </a:rPr>
              <a:t>A0</a:t>
            </a:r>
            <a:r>
              <a:rPr lang="ja-JP" altLang="en-US" dirty="0">
                <a:latin typeface="+mn-ea"/>
              </a:rPr>
              <a:t>サイズで印刷したチェスボードを用意する。</a:t>
            </a:r>
          </a:p>
          <a:p>
            <a:pPr lvl="1"/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://wiki.ros.org/camera_calibration/Tutorials/MonocularCalibration?action=AttachFile&amp;do=view&amp;target=check-108.</a:t>
            </a:r>
            <a:r>
              <a:rPr lang="en-US" altLang="ja-JP" dirty="0" smtClean="0">
                <a:hlinkClick r:id="rId2"/>
              </a:rPr>
              <a:t>pdf</a:t>
            </a:r>
            <a:endParaRPr lang="en-US" altLang="ja-JP" dirty="0" smtClean="0"/>
          </a:p>
          <a:p>
            <a:pPr lvl="3"/>
            <a:r>
              <a:rPr lang="ja-JP" altLang="en-US" dirty="0">
                <a:latin typeface="+mn-ea"/>
              </a:rPr>
              <a:t>パネルは外枠なしで厚い方がよく、用紙はマット</a:t>
            </a:r>
            <a:r>
              <a:rPr lang="en-US" altLang="ja-JP" dirty="0">
                <a:latin typeface="+mn-ea"/>
              </a:rPr>
              <a:t> (</a:t>
            </a:r>
            <a:r>
              <a:rPr lang="ja-JP" altLang="en-US" dirty="0">
                <a:latin typeface="+mn-ea"/>
              </a:rPr>
              <a:t>光沢なし</a:t>
            </a:r>
            <a:r>
              <a:rPr lang="en-US" altLang="ja-JP" dirty="0">
                <a:latin typeface="+mn-ea"/>
              </a:rPr>
              <a:t>) </a:t>
            </a:r>
            <a:r>
              <a:rPr lang="ja-JP" altLang="en-US" dirty="0">
                <a:latin typeface="+mn-ea"/>
              </a:rPr>
              <a:t>が望ましい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カメラのノードを起動する。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Sensing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タブの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cameras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PointGrey</a:t>
            </a:r>
            <a:r>
              <a:rPr lang="en-US" altLang="ja-JP" dirty="0">
                <a:latin typeface="+mn-ea"/>
              </a:rPr>
              <a:t> Grasshopper 3 (USB1)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config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を</a:t>
            </a:r>
            <a:r>
              <a:rPr lang="ja-JP" altLang="en-US" dirty="0">
                <a:latin typeface="+mn-ea"/>
              </a:rPr>
              <a:t>クリックし、</a:t>
            </a:r>
            <a:r>
              <a:rPr lang="en-US" altLang="ja-JP" dirty="0">
                <a:latin typeface="+mn-ea"/>
              </a:rPr>
              <a:t>[Ref]</a:t>
            </a:r>
            <a:r>
              <a:rPr lang="ja-JP" altLang="en-US" dirty="0">
                <a:latin typeface="+mn-ea"/>
              </a:rPr>
              <a:t>ボタンをクリックして以下のファイルを指定して</a:t>
            </a:r>
            <a:r>
              <a:rPr lang="en-US" altLang="ja-JP" dirty="0">
                <a:latin typeface="+mn-ea"/>
              </a:rPr>
              <a:t>Open</a:t>
            </a:r>
            <a:r>
              <a:rPr lang="ja-JP" altLang="en-US" dirty="0">
                <a:latin typeface="+mn-ea"/>
              </a:rPr>
              <a:t>する。</a:t>
            </a:r>
          </a:p>
          <a:p>
            <a:pPr lvl="2"/>
            <a:r>
              <a:rPr lang="en-US" altLang="ja-JP" dirty="0"/>
              <a:t>~/.</a:t>
            </a:r>
            <a:r>
              <a:rPr lang="en-US" altLang="ja-JP" dirty="0" err="1"/>
              <a:t>autoware</a:t>
            </a:r>
            <a:r>
              <a:rPr lang="en-US" altLang="ja-JP" dirty="0"/>
              <a:t>/data/calibration/camera_lidar_3d/</a:t>
            </a:r>
            <a:r>
              <a:rPr lang="en-US" altLang="ja-JP" dirty="0" err="1"/>
              <a:t>prius</a:t>
            </a:r>
            <a:r>
              <a:rPr lang="en-US" altLang="ja-JP" dirty="0"/>
              <a:t>/nic-150407.yml</a:t>
            </a:r>
            <a:endParaRPr lang="ja-JP" altLang="en-US" dirty="0"/>
          </a:p>
          <a:p>
            <a:pPr lvl="1"/>
            <a:r>
              <a:rPr lang="en-US" altLang="ja-JP" dirty="0" smtClean="0"/>
              <a:t>2.2</a:t>
            </a:r>
            <a:r>
              <a:rPr lang="ja-JP" altLang="en-US" dirty="0" smtClean="0"/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PointGrey</a:t>
            </a:r>
            <a:r>
              <a:rPr lang="en-US" altLang="ja-JP" dirty="0">
                <a:latin typeface="+mn-ea"/>
              </a:rPr>
              <a:t> Grasshopper 3 (USB1)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</a:p>
          <a:p>
            <a:r>
              <a:rPr lang="ja-JP" altLang="en-US" dirty="0" smtClean="0">
                <a:latin typeface="+mn-ea"/>
              </a:rPr>
              <a:t>カメラ画像を表示する。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 smtClean="0">
                <a:latin typeface="+mn-ea"/>
              </a:rPr>
              <a:t>3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の左ペインで </a:t>
            </a:r>
            <a:r>
              <a:rPr lang="en-US" altLang="ja-JP" dirty="0">
                <a:latin typeface="+mn-ea"/>
              </a:rPr>
              <a:t>[Image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にするとカメラ画像が表示される。</a:t>
            </a:r>
            <a:endParaRPr lang="ja-JP" altLang="en-US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8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rcRect l="-91778" r="-91778"/>
          <a:stretch>
            <a:fillRect/>
          </a:stretch>
        </p:blipFill>
        <p:spPr>
          <a:xfrm>
            <a:off x="304800" y="1143000"/>
            <a:ext cx="5867400" cy="2590800"/>
          </a:xfrm>
        </p:spPr>
      </p:pic>
      <p:pic>
        <p:nvPicPr>
          <p:cNvPr id="9" name="コンテンツ プレースホルダー 7"/>
          <p:cNvPicPr>
            <a:picLocks noGrp="1" noChangeAspect="1"/>
          </p:cNvPicPr>
          <p:nvPr>
            <p:ph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22" b="-22222"/>
          <a:stretch>
            <a:fillRect/>
          </a:stretch>
        </p:blipFill>
        <p:spPr>
          <a:xfrm>
            <a:off x="5029200" y="484239"/>
            <a:ext cx="3657600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1.5.</a:t>
            </a:r>
            <a:r>
              <a:rPr lang="ja-JP" altLang="en-US" dirty="0"/>
              <a:t> キャリブレーション準備 </a:t>
            </a:r>
            <a:r>
              <a:rPr lang="en-US" altLang="ja-JP" dirty="0"/>
              <a:t>(</a:t>
            </a:r>
            <a:r>
              <a:rPr lang="ja-JP" altLang="ja-JP" dirty="0"/>
              <a:t>2</a:t>
            </a:r>
            <a:r>
              <a:rPr lang="en-US" altLang="ja-JP" dirty="0"/>
              <a:t>/3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11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229600" cy="243840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altLang="ja-JP" dirty="0">
                <a:latin typeface="+mn-ea"/>
              </a:rPr>
              <a:t>LIDAR</a:t>
            </a:r>
            <a:r>
              <a:rPr lang="ja-JP" altLang="en-US" dirty="0">
                <a:latin typeface="+mn-ea"/>
              </a:rPr>
              <a:t>のノードを起動する。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4.1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>
                <a:latin typeface="+mn-ea"/>
              </a:rPr>
              <a:t>Sensing</a:t>
            </a:r>
            <a:r>
              <a:rPr lang="ja-JP" altLang="en-US" dirty="0" smtClean="0">
                <a:latin typeface="+mn-ea"/>
              </a:rPr>
              <a:t>] タブの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LIDARs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Velodyne HDL-32e</a:t>
            </a:r>
            <a:r>
              <a:rPr lang="ja-JP" altLang="en-US" dirty="0" smtClean="0">
                <a:latin typeface="+mn-ea"/>
              </a:rPr>
              <a:t>] の [</a:t>
            </a:r>
            <a:r>
              <a:rPr lang="en-US" altLang="ja-JP" dirty="0" err="1">
                <a:latin typeface="+mn-ea"/>
              </a:rPr>
              <a:t>config</a:t>
            </a:r>
            <a:r>
              <a:rPr lang="ja-JP" altLang="en-US" dirty="0" smtClean="0">
                <a:latin typeface="+mn-ea"/>
              </a:rPr>
              <a:t>] を</a:t>
            </a:r>
            <a:r>
              <a:rPr lang="ja-JP" altLang="en-US" dirty="0">
                <a:latin typeface="+mn-ea"/>
              </a:rPr>
              <a:t>クリック</a:t>
            </a:r>
            <a:r>
              <a:rPr lang="ja-JP" altLang="en-US" dirty="0" smtClean="0">
                <a:latin typeface="+mn-ea"/>
              </a:rPr>
              <a:t>し、</a:t>
            </a:r>
            <a:r>
              <a:rPr lang="en-US" altLang="ja-JP" dirty="0">
                <a:latin typeface="+mn-ea"/>
              </a:rPr>
              <a:t>[Ref</a:t>
            </a:r>
            <a:r>
              <a:rPr lang="ja-JP" altLang="en-US" dirty="0" smtClean="0">
                <a:latin typeface="+mn-ea"/>
              </a:rPr>
              <a:t>] ボタン</a:t>
            </a:r>
            <a:r>
              <a:rPr lang="ja-JP" altLang="en-US" dirty="0">
                <a:latin typeface="+mn-ea"/>
              </a:rPr>
              <a:t>をクリックして、以下を指定して</a:t>
            </a:r>
            <a:r>
              <a:rPr lang="en-US" altLang="ja-JP" dirty="0">
                <a:latin typeface="+mn-ea"/>
              </a:rPr>
              <a:t>Open</a:t>
            </a:r>
            <a:r>
              <a:rPr lang="ja-JP" altLang="en-US" dirty="0">
                <a:latin typeface="+mn-ea"/>
              </a:rPr>
              <a:t>する。</a:t>
            </a:r>
          </a:p>
          <a:p>
            <a:pPr lvl="2"/>
            <a:r>
              <a:rPr lang="en-US" altLang="ja-JP" dirty="0"/>
              <a:t>~/Autoware/</a:t>
            </a:r>
            <a:r>
              <a:rPr lang="en-US" altLang="ja-JP" dirty="0" err="1"/>
              <a:t>ros</a:t>
            </a:r>
            <a:r>
              <a:rPr lang="en-US" altLang="ja-JP" dirty="0"/>
              <a:t>/</a:t>
            </a:r>
            <a:r>
              <a:rPr lang="en-US" altLang="ja-JP" dirty="0" err="1"/>
              <a:t>src</a:t>
            </a:r>
            <a:r>
              <a:rPr lang="en-US" altLang="ja-JP" dirty="0"/>
              <a:t>/sensing/drivers/</a:t>
            </a:r>
            <a:r>
              <a:rPr lang="en-US" altLang="ja-JP" dirty="0" err="1"/>
              <a:t>lidar</a:t>
            </a:r>
            <a:r>
              <a:rPr lang="en-US" altLang="ja-JP" dirty="0"/>
              <a:t>/packages/</a:t>
            </a:r>
            <a:r>
              <a:rPr lang="en-US" altLang="ja-JP" dirty="0" err="1"/>
              <a:t>velodyne</a:t>
            </a:r>
            <a:r>
              <a:rPr lang="en-US" altLang="ja-JP" dirty="0"/>
              <a:t>/</a:t>
            </a:r>
            <a:r>
              <a:rPr lang="en-US" altLang="ja-JP" dirty="0" err="1"/>
              <a:t>velodyne_pointcloud</a:t>
            </a:r>
            <a:r>
              <a:rPr lang="en-US" altLang="ja-JP" dirty="0"/>
              <a:t>/</a:t>
            </a:r>
            <a:r>
              <a:rPr lang="en-US" altLang="ja-JP" dirty="0" err="1"/>
              <a:t>params</a:t>
            </a:r>
            <a:r>
              <a:rPr lang="en-US" altLang="ja-JP" dirty="0"/>
              <a:t>/</a:t>
            </a:r>
            <a:r>
              <a:rPr lang="en-US" altLang="ja-JP" dirty="0" smtClean="0"/>
              <a:t>32db.yaml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4.2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>
                <a:latin typeface="+mn-ea"/>
              </a:rPr>
              <a:t>Velodyne HDL-32e</a:t>
            </a:r>
            <a:r>
              <a:rPr lang="ja-JP" altLang="en-US" dirty="0">
                <a:latin typeface="+mn-ea"/>
              </a:rPr>
              <a:t>]チェックボックスを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</a:p>
          <a:p>
            <a:pPr>
              <a:buAutoNum type="arabicPeriod" startAt="4"/>
            </a:pPr>
            <a:r>
              <a:rPr lang="en-US" altLang="ja-JP" dirty="0">
                <a:latin typeface="+mn-ea"/>
              </a:rPr>
              <a:t>LIDAR</a:t>
            </a:r>
            <a:r>
              <a:rPr lang="ja-JP" altLang="en-US" dirty="0">
                <a:latin typeface="+mn-ea"/>
              </a:rPr>
              <a:t>のデータを</a:t>
            </a:r>
            <a:r>
              <a:rPr lang="ja-JP" altLang="en-US" dirty="0" smtClean="0">
                <a:latin typeface="+mn-ea"/>
              </a:rPr>
              <a:t>確認する。</a:t>
            </a:r>
            <a:endParaRPr lang="en-US" altLang="ja-JP" dirty="0" smtClean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5.1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Global Options]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–</a:t>
            </a:r>
            <a:r>
              <a:rPr lang="ja-JP" altLang="en-US" dirty="0">
                <a:latin typeface="+mn-ea"/>
              </a:rPr>
              <a:t> </a:t>
            </a:r>
            <a:r>
              <a:rPr lang="ja-JP" altLang="ja-JP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Fixed Frame</a:t>
            </a:r>
            <a:r>
              <a:rPr lang="ja-JP" altLang="en-US" dirty="0" smtClean="0">
                <a:latin typeface="+mn-ea"/>
              </a:rPr>
              <a:t>] を [</a:t>
            </a:r>
            <a:r>
              <a:rPr lang="en-US" altLang="ja-JP" dirty="0" err="1">
                <a:latin typeface="+mn-ea"/>
              </a:rPr>
              <a:t>velodyne</a:t>
            </a:r>
            <a:r>
              <a:rPr lang="ja-JP" altLang="en-US" dirty="0" smtClean="0">
                <a:latin typeface="+mn-ea"/>
              </a:rPr>
              <a:t>] に</a:t>
            </a:r>
            <a:r>
              <a:rPr lang="ja-JP" altLang="en-US" dirty="0">
                <a:latin typeface="+mn-ea"/>
              </a:rPr>
              <a:t>設定し、</a:t>
            </a:r>
            <a:r>
              <a:rPr lang="en-US" altLang="ja-JP" dirty="0">
                <a:latin typeface="+mn-ea"/>
              </a:rPr>
              <a:t>[Points Raw</a:t>
            </a:r>
            <a:r>
              <a:rPr lang="ja-JP" altLang="en-US" dirty="0">
                <a:latin typeface="+mn-ea"/>
              </a:rPr>
              <a:t>]チェックボックスを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すると</a:t>
            </a:r>
            <a:r>
              <a:rPr lang="ja-JP" altLang="en-US" dirty="0">
                <a:latin typeface="+mn-ea"/>
              </a:rPr>
              <a:t>、</a:t>
            </a:r>
            <a:r>
              <a:rPr lang="en-US" altLang="ja-JP" dirty="0">
                <a:latin typeface="+mn-ea"/>
              </a:rPr>
              <a:t>LIDAR</a:t>
            </a:r>
            <a:r>
              <a:rPr lang="ja-JP" altLang="en-US" dirty="0">
                <a:latin typeface="+mn-ea"/>
              </a:rPr>
              <a:t>のデータを確認できる。</a:t>
            </a:r>
          </a:p>
          <a:p>
            <a:pPr>
              <a:buAutoNum type="arabicPeriod" startAt="4"/>
            </a:pPr>
            <a:endParaRPr kumimoji="1" lang="ja-JP" altLang="en-US" dirty="0"/>
          </a:p>
        </p:txBody>
      </p:sp>
      <p:pic>
        <p:nvPicPr>
          <p:cNvPr id="8" name="図プレースホルダー 21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80" r="-35980"/>
          <a:stretch>
            <a:fillRect/>
          </a:stretch>
        </p:blipFill>
        <p:spPr>
          <a:xfrm>
            <a:off x="1752600" y="1143000"/>
            <a:ext cx="5867400" cy="2590800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3124200" y="2209800"/>
            <a:ext cx="8280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角丸四角形吹き出し 9"/>
          <p:cNvSpPr/>
          <p:nvPr/>
        </p:nvSpPr>
        <p:spPr>
          <a:xfrm>
            <a:off x="914400" y="2438400"/>
            <a:ext cx="2057400" cy="468000"/>
          </a:xfrm>
          <a:prstGeom prst="wedgeRoundRectCallout">
            <a:avLst>
              <a:gd name="adj1" fmla="val 122696"/>
              <a:gd name="adj2" fmla="val -50042"/>
              <a:gd name="adj3" fmla="val 16667"/>
            </a:avLst>
          </a:prstGeom>
          <a:solidFill>
            <a:schemeClr val="bg1"/>
          </a:solidFill>
          <a:ln>
            <a:solidFill>
              <a:srgbClr val="5F9F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11" name="ストライプ矢印 10"/>
          <p:cNvSpPr/>
          <p:nvPr/>
        </p:nvSpPr>
        <p:spPr>
          <a:xfrm rot="5400000">
            <a:off x="4495800" y="2133600"/>
            <a:ext cx="360000" cy="360000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0600" y="243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下方向にスライドすると</a:t>
            </a:r>
            <a:endParaRPr lang="en-US" altLang="ja-JP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r>
              <a:rPr lang="en-US" altLang="ja-JP" sz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[LIDARs]</a:t>
            </a:r>
            <a:r>
              <a:rPr lang="ja-JP" alt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が表示される</a:t>
            </a:r>
            <a:endParaRPr kumimoji="1" lang="ja-JP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19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1.5.</a:t>
            </a:r>
            <a:r>
              <a:rPr lang="ja-JP" altLang="en-US" dirty="0"/>
              <a:t> キャリブレーション準備 </a:t>
            </a:r>
            <a:r>
              <a:rPr lang="en-US" altLang="ja-JP" dirty="0"/>
              <a:t>(3/</a:t>
            </a:r>
            <a:r>
              <a:rPr lang="ja-JP" altLang="ja-JP" dirty="0"/>
              <a:t>3</a:t>
            </a:r>
            <a:r>
              <a:rPr lang="ja-JP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12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altLang="ja-JP" dirty="0">
                <a:latin typeface="+mn-ea"/>
              </a:rPr>
              <a:t>rosbag</a:t>
            </a:r>
            <a:r>
              <a:rPr lang="ja-JP" altLang="en-US" dirty="0">
                <a:latin typeface="+mn-ea"/>
              </a:rPr>
              <a:t>の記録を開始する。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6.1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>
                <a:latin typeface="+mn-ea"/>
              </a:rPr>
              <a:t>ROSBAG</a:t>
            </a:r>
            <a:r>
              <a:rPr lang="ja-JP" altLang="en-US" dirty="0" smtClean="0">
                <a:latin typeface="+mn-ea"/>
              </a:rPr>
              <a:t>]ボタン</a:t>
            </a:r>
            <a:r>
              <a:rPr lang="ja-JP" altLang="en-US" dirty="0">
                <a:latin typeface="+mn-ea"/>
              </a:rPr>
              <a:t>をクリックし、</a:t>
            </a:r>
            <a:r>
              <a:rPr lang="en-US" altLang="ja-JP" dirty="0">
                <a:latin typeface="+mn-ea"/>
              </a:rPr>
              <a:t>[Refresh</a:t>
            </a:r>
            <a:r>
              <a:rPr lang="ja-JP" altLang="en-US" dirty="0" smtClean="0">
                <a:latin typeface="+mn-ea"/>
              </a:rPr>
              <a:t>]ボタン</a:t>
            </a:r>
            <a:r>
              <a:rPr lang="ja-JP" altLang="en-US" dirty="0">
                <a:latin typeface="+mn-ea"/>
              </a:rPr>
              <a:t>をクリックして、</a:t>
            </a:r>
            <a:r>
              <a:rPr lang="en-US" altLang="ja-JP" dirty="0">
                <a:latin typeface="+mn-ea"/>
              </a:rPr>
              <a:t>[/</a:t>
            </a:r>
            <a:r>
              <a:rPr lang="en-US" altLang="ja-JP" dirty="0" err="1">
                <a:latin typeface="+mn-ea"/>
              </a:rPr>
              <a:t>image_raw</a:t>
            </a:r>
            <a:r>
              <a:rPr lang="ja-JP" altLang="en-US" dirty="0" smtClean="0">
                <a:latin typeface="+mn-ea"/>
              </a:rPr>
              <a:t>] および [</a:t>
            </a:r>
            <a:r>
              <a:rPr lang="en-US" altLang="ja-JP" dirty="0">
                <a:latin typeface="+mn-ea"/>
              </a:rPr>
              <a:t>/</a:t>
            </a:r>
            <a:r>
              <a:rPr lang="en-US" altLang="ja-JP" dirty="0" err="1">
                <a:latin typeface="+mn-ea"/>
              </a:rPr>
              <a:t>points_raw</a:t>
            </a:r>
            <a:r>
              <a:rPr lang="ja-JP" altLang="en-US" dirty="0">
                <a:latin typeface="+mn-ea"/>
              </a:rPr>
              <a:t>]チェックボックスを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ja-JP" altLang="en-US" dirty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6.2</a:t>
            </a:r>
            <a:r>
              <a:rPr lang="ja-JP" altLang="en-US" dirty="0" smtClean="0">
                <a:latin typeface="+mn-ea"/>
              </a:rPr>
              <a:t> 記録</a:t>
            </a:r>
            <a:r>
              <a:rPr lang="ja-JP" altLang="en-US" dirty="0">
                <a:latin typeface="+mn-ea"/>
              </a:rPr>
              <a:t>する</a:t>
            </a:r>
            <a:r>
              <a:rPr lang="en-US" altLang="ja-JP" dirty="0">
                <a:latin typeface="+mn-ea"/>
              </a:rPr>
              <a:t>rosbag</a:t>
            </a:r>
            <a:r>
              <a:rPr lang="ja-JP" altLang="en-US" dirty="0">
                <a:latin typeface="+mn-ea"/>
              </a:rPr>
              <a:t>のファイル名を入力した後、[</a:t>
            </a:r>
            <a:r>
              <a:rPr lang="en-US" altLang="ja-JP" dirty="0">
                <a:latin typeface="+mn-ea"/>
              </a:rPr>
              <a:t>Start</a:t>
            </a:r>
            <a:r>
              <a:rPr lang="ja-JP" altLang="en-US" dirty="0" smtClean="0">
                <a:latin typeface="+mn-ea"/>
              </a:rPr>
              <a:t>]ボタン</a:t>
            </a:r>
            <a:r>
              <a:rPr lang="ja-JP" altLang="en-US" dirty="0">
                <a:latin typeface="+mn-ea"/>
              </a:rPr>
              <a:t>をクリックして記録を開始する。</a:t>
            </a:r>
          </a:p>
          <a:p>
            <a:pPr>
              <a:buAutoNum type="arabicPeriod" startAt="6"/>
            </a:pPr>
            <a:r>
              <a:rPr lang="ja-JP" altLang="en-US" dirty="0">
                <a:latin typeface="+mn-ea"/>
              </a:rPr>
              <a:t>チェスボードを持っていくつかのパターンを撮影</a:t>
            </a:r>
            <a:r>
              <a:rPr lang="ja-JP" altLang="en-US" dirty="0" smtClean="0">
                <a:latin typeface="+mn-ea"/>
              </a:rPr>
              <a:t>する。</a:t>
            </a:r>
            <a:endParaRPr lang="ja-JP" altLang="en-US" dirty="0">
              <a:latin typeface="+mn-ea"/>
            </a:endParaRPr>
          </a:p>
          <a:p>
            <a:pPr lvl="1"/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(</a:t>
            </a:r>
            <a:r>
              <a:rPr lang="ja-JP" altLang="en-US" dirty="0">
                <a:latin typeface="+mn-ea"/>
              </a:rPr>
              <a:t>車両の近く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遠く</a:t>
            </a:r>
            <a:r>
              <a:rPr lang="en-US" altLang="ja-JP" dirty="0">
                <a:latin typeface="+mn-ea"/>
              </a:rPr>
              <a:t>) x (</a:t>
            </a:r>
            <a:r>
              <a:rPr lang="ja-JP" altLang="en-US" dirty="0">
                <a:latin typeface="+mn-ea"/>
              </a:rPr>
              <a:t>車両の中央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左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右</a:t>
            </a:r>
            <a:r>
              <a:rPr lang="en-US" altLang="ja-JP" dirty="0">
                <a:latin typeface="+mn-ea"/>
              </a:rPr>
              <a:t>) x (</a:t>
            </a:r>
            <a:r>
              <a:rPr lang="ja-JP" altLang="en-US" dirty="0">
                <a:latin typeface="+mn-ea"/>
              </a:rPr>
              <a:t>下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上</a:t>
            </a:r>
            <a:r>
              <a:rPr lang="en-US" altLang="ja-JP" dirty="0">
                <a:latin typeface="+mn-ea"/>
              </a:rPr>
              <a:t>) x (</a:t>
            </a:r>
            <a:r>
              <a:rPr lang="ja-JP" altLang="en-US" dirty="0">
                <a:latin typeface="+mn-ea"/>
              </a:rPr>
              <a:t>正面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左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右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上向き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下向き</a:t>
            </a:r>
            <a:r>
              <a:rPr lang="en-US" altLang="ja-JP" dirty="0">
                <a:latin typeface="+mn-ea"/>
              </a:rPr>
              <a:t>)</a:t>
            </a:r>
            <a:r>
              <a:rPr lang="ja-JP" altLang="en-US" dirty="0">
                <a:latin typeface="+mn-ea"/>
              </a:rPr>
              <a:t>であれば</a:t>
            </a:r>
            <a:r>
              <a:rPr lang="en-US" altLang="ja-JP" dirty="0">
                <a:latin typeface="+mn-ea"/>
              </a:rPr>
              <a:t>60</a:t>
            </a:r>
            <a:r>
              <a:rPr lang="ja-JP" altLang="en-US" dirty="0">
                <a:latin typeface="+mn-ea"/>
              </a:rPr>
              <a:t>パターンになる。</a:t>
            </a:r>
          </a:p>
          <a:p>
            <a:pPr>
              <a:buAutoNum type="arabicPeriod" startAt="6"/>
            </a:pPr>
            <a:r>
              <a:rPr lang="en-US" altLang="ja-JP" dirty="0" smtClean="0">
                <a:latin typeface="+mn-ea"/>
              </a:rPr>
              <a:t>rosbag</a:t>
            </a:r>
            <a:r>
              <a:rPr lang="ja-JP" altLang="en-US" dirty="0">
                <a:latin typeface="+mn-ea"/>
              </a:rPr>
              <a:t>の記録を終了する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pPr lvl="1" indent="0"/>
            <a:r>
              <a:rPr lang="ja-JP" altLang="en-US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Stop</a:t>
            </a:r>
            <a:r>
              <a:rPr lang="ja-JP" altLang="en-US" dirty="0">
                <a:latin typeface="+mn-ea"/>
              </a:rPr>
              <a:t>]ボタンを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ja-JP" altLang="en-US" dirty="0">
              <a:latin typeface="+mn-ea"/>
            </a:endParaRPr>
          </a:p>
          <a:p>
            <a:pPr>
              <a:buAutoNum type="arabicPeriod" startAt="6"/>
            </a:pPr>
            <a:endParaRPr kumimoji="1" lang="ja-JP" altLang="en-US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62" r="-14462"/>
          <a:stretch>
            <a:fillRect/>
          </a:stretch>
        </p:blipFill>
        <p:spPr>
          <a:xfrm>
            <a:off x="1676400" y="1143000"/>
            <a:ext cx="586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1.6.</a:t>
            </a:r>
            <a:r>
              <a:rPr lang="ja-JP" altLang="en-US" dirty="0"/>
              <a:t> キャリブレーション</a:t>
            </a:r>
            <a:r>
              <a:rPr lang="en-US" altLang="ja-JP" dirty="0"/>
              <a:t> (1/2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13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>
                <a:latin typeface="+mn-ea"/>
              </a:rPr>
              <a:t>チェスボードに合わせて、</a:t>
            </a:r>
            <a:r>
              <a:rPr lang="en-US" altLang="ja-JP" dirty="0">
                <a:latin typeface="+mn-ea"/>
              </a:rPr>
              <a:t>[Pattern Size(m)</a:t>
            </a:r>
            <a:r>
              <a:rPr lang="ja-JP" altLang="en-US" dirty="0">
                <a:latin typeface="+mn-ea"/>
              </a:rPr>
              <a:t>]と[</a:t>
            </a:r>
            <a:r>
              <a:rPr lang="en-US" altLang="ja-JP" dirty="0">
                <a:latin typeface="+mn-ea"/>
              </a:rPr>
              <a:t>Pattern Number</a:t>
            </a:r>
            <a:r>
              <a:rPr lang="ja-JP" altLang="en-US" dirty="0">
                <a:latin typeface="+mn-ea"/>
              </a:rPr>
              <a:t>]を指定する。</a:t>
            </a:r>
          </a:p>
          <a:p>
            <a:pPr lvl="1"/>
            <a:r>
              <a:rPr lang="ja-JP" altLang="en-US" dirty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Pattern </a:t>
            </a:r>
            <a:r>
              <a:rPr lang="en-US" altLang="ja-JP" dirty="0">
                <a:latin typeface="+mn-ea"/>
              </a:rPr>
              <a:t>Number</a:t>
            </a:r>
            <a:r>
              <a:rPr lang="ja-JP" altLang="en-US" dirty="0">
                <a:latin typeface="+mn-ea"/>
              </a:rPr>
              <a:t>は内側の格子数を指定する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en-US" altLang="ja-JP" dirty="0" smtClean="0">
                <a:latin typeface="+mn-ea"/>
              </a:rPr>
              <a:t>check</a:t>
            </a:r>
            <a:r>
              <a:rPr lang="en-US" altLang="ja-JP" dirty="0">
                <a:latin typeface="+mn-ea"/>
              </a:rPr>
              <a:t>-108.pdf</a:t>
            </a:r>
            <a:r>
              <a:rPr lang="ja-JP" altLang="en-US" dirty="0">
                <a:latin typeface="+mn-ea"/>
              </a:rPr>
              <a:t>であれば変更</a:t>
            </a:r>
            <a:r>
              <a:rPr lang="ja-JP" altLang="en-US" dirty="0" smtClean="0">
                <a:latin typeface="+mn-ea"/>
              </a:rPr>
              <a:t>不要。</a:t>
            </a:r>
            <a:endParaRPr lang="en-US" altLang="ja-JP" dirty="0">
              <a:latin typeface="+mn-ea"/>
            </a:endParaRPr>
          </a:p>
          <a:p>
            <a:pPr lvl="3"/>
            <a:r>
              <a:rPr lang="en-US" altLang="ja-JP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格子数を変更</a:t>
            </a:r>
            <a:r>
              <a:rPr lang="ja-JP" altLang="en-US" dirty="0">
                <a:latin typeface="+mn-ea"/>
              </a:rPr>
              <a:t>した場合は、一度 </a:t>
            </a:r>
            <a:r>
              <a:rPr lang="en-US" altLang="ja-JP" dirty="0">
                <a:latin typeface="+mn-ea"/>
              </a:rPr>
              <a:t>Calibration Toolkit </a:t>
            </a:r>
            <a:r>
              <a:rPr lang="ja-JP" altLang="en-US" dirty="0">
                <a:latin typeface="+mn-ea"/>
              </a:rPr>
              <a:t>を終了して再度起動する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endParaRPr lang="ja-JP" altLang="en-US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チェスボード</a:t>
            </a:r>
            <a:r>
              <a:rPr lang="ja-JP" altLang="en-US" dirty="0">
                <a:latin typeface="+mn-ea"/>
              </a:rPr>
              <a:t>の点群が表示されるようにする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ウィンドウ</a:t>
            </a:r>
            <a:r>
              <a:rPr lang="ja-JP" altLang="en-US" dirty="0">
                <a:latin typeface="+mn-ea"/>
              </a:rPr>
              <a:t>右の</a:t>
            </a:r>
            <a:r>
              <a:rPr lang="en-US" altLang="ja-JP" dirty="0">
                <a:latin typeface="+mn-ea"/>
              </a:rPr>
              <a:t>Velodyne</a:t>
            </a:r>
            <a:r>
              <a:rPr lang="ja-JP" altLang="en-US" dirty="0">
                <a:latin typeface="+mn-ea"/>
              </a:rPr>
              <a:t>の</a:t>
            </a:r>
            <a:r>
              <a:rPr lang="ja-JP" altLang="en-US" dirty="0" smtClean="0">
                <a:latin typeface="+mn-ea"/>
              </a:rPr>
              <a:t>枠内（黒画面）を</a:t>
            </a:r>
            <a:r>
              <a:rPr lang="ja-JP" altLang="en-US" dirty="0">
                <a:latin typeface="+mn-ea"/>
              </a:rPr>
              <a:t>クリック後、以下のキーを</a:t>
            </a:r>
            <a:r>
              <a:rPr lang="ja-JP" altLang="en-US" dirty="0" smtClean="0">
                <a:latin typeface="+mn-ea"/>
              </a:rPr>
              <a:t>操作する。</a:t>
            </a:r>
            <a:endParaRPr lang="ja-JP" altLang="en-US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移動</a:t>
            </a:r>
            <a:r>
              <a:rPr lang="en-US" altLang="ja-JP" dirty="0">
                <a:latin typeface="+mn-ea"/>
              </a:rPr>
              <a:t>: </a:t>
            </a:r>
            <a:r>
              <a:rPr lang="ja-JP" altLang="en-US" dirty="0">
                <a:latin typeface="+mn-ea"/>
              </a:rPr>
              <a:t>カーソルキー</a:t>
            </a:r>
            <a:r>
              <a:rPr lang="en-US" altLang="ja-JP" dirty="0">
                <a:latin typeface="+mn-ea"/>
              </a:rPr>
              <a:t>,</a:t>
            </a:r>
            <a:r>
              <a:rPr lang="en-US" altLang="ja-JP" dirty="0" err="1">
                <a:latin typeface="+mn-ea"/>
              </a:rPr>
              <a:t>PgUp,PgDn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回転</a:t>
            </a:r>
            <a:r>
              <a:rPr lang="en-US" altLang="ja-JP" dirty="0">
                <a:latin typeface="+mn-ea"/>
              </a:rPr>
              <a:t>: </a:t>
            </a:r>
            <a:r>
              <a:rPr lang="en-US" altLang="ja-JP" dirty="0" err="1">
                <a:latin typeface="+mn-ea"/>
              </a:rPr>
              <a:t>a,d,w,s,q,e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点のサイズ</a:t>
            </a:r>
            <a:r>
              <a:rPr lang="en-US" altLang="ja-JP" dirty="0">
                <a:latin typeface="+mn-ea"/>
              </a:rPr>
              <a:t>: </a:t>
            </a:r>
            <a:r>
              <a:rPr lang="en-US" altLang="ja-JP" dirty="0" err="1">
                <a:latin typeface="+mn-ea"/>
              </a:rPr>
              <a:t>o,p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背景色</a:t>
            </a:r>
            <a:r>
              <a:rPr lang="en-US" altLang="ja-JP" dirty="0">
                <a:latin typeface="+mn-ea"/>
              </a:rPr>
              <a:t>: b</a:t>
            </a:r>
          </a:p>
          <a:p>
            <a:pPr lvl="4"/>
            <a:r>
              <a:rPr lang="ja-JP" altLang="en-US" dirty="0" smtClean="0">
                <a:latin typeface="+mn-ea"/>
              </a:rPr>
              <a:t>参考</a:t>
            </a:r>
            <a:r>
              <a:rPr lang="en-US" altLang="ja-JP" dirty="0">
                <a:latin typeface="+mn-ea"/>
              </a:rPr>
              <a:t>: </a:t>
            </a:r>
            <a:r>
              <a:rPr lang="en-US" altLang="ja-JP" dirty="0">
                <a:latin typeface="Arial" charset="0"/>
              </a:rPr>
              <a:t>~/Autoware/</a:t>
            </a:r>
            <a:r>
              <a:rPr lang="en-US" altLang="ja-JP" dirty="0" err="1">
                <a:latin typeface="Arial" charset="0"/>
              </a:rPr>
              <a:t>ros</a:t>
            </a:r>
            <a:r>
              <a:rPr lang="en-US" altLang="ja-JP" dirty="0">
                <a:latin typeface="Arial" charset="0"/>
              </a:rPr>
              <a:t>/</a:t>
            </a:r>
            <a:r>
              <a:rPr lang="en-US" altLang="ja-JP" dirty="0" err="1">
                <a:latin typeface="Arial" charset="0"/>
              </a:rPr>
              <a:t>src</a:t>
            </a:r>
            <a:r>
              <a:rPr lang="en-US" altLang="ja-JP" dirty="0">
                <a:latin typeface="Arial" charset="0"/>
              </a:rPr>
              <a:t>/sensing/fusion/packages/</a:t>
            </a:r>
            <a:r>
              <a:rPr lang="en-US" altLang="ja-JP" dirty="0" err="1">
                <a:latin typeface="Arial" charset="0"/>
              </a:rPr>
              <a:t>calibration_camera_lidar</a:t>
            </a:r>
            <a:r>
              <a:rPr lang="en-US" altLang="ja-JP" dirty="0">
                <a:latin typeface="Arial" charset="0"/>
              </a:rPr>
              <a:t>/</a:t>
            </a:r>
            <a:r>
              <a:rPr lang="en-US" altLang="ja-JP" dirty="0" err="1" smtClean="0">
                <a:latin typeface="Arial" charset="0"/>
              </a:rPr>
              <a:t>CalibrationToolkit_Manual.pdf</a:t>
            </a:r>
            <a:endParaRPr lang="en-US" altLang="ja-JP" dirty="0" smtClean="0">
              <a:latin typeface="Arial" charset="0"/>
            </a:endParaRPr>
          </a:p>
          <a:p>
            <a:pPr lvl="4"/>
            <a:endParaRPr lang="en-US" altLang="ja-JP" dirty="0">
              <a:latin typeface="Arial" charset="0"/>
            </a:endParaRPr>
          </a:p>
          <a:p>
            <a:r>
              <a:rPr lang="ja-JP" altLang="en-US" dirty="0">
                <a:latin typeface="+mn-ea"/>
              </a:rPr>
              <a:t>各パターン毎に、</a:t>
            </a:r>
            <a:r>
              <a:rPr lang="en-US" altLang="ja-JP" dirty="0">
                <a:latin typeface="+mn-ea"/>
              </a:rPr>
              <a:t>[Grab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ボタンをクリックする。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ウィンドウ</a:t>
            </a:r>
            <a:r>
              <a:rPr lang="ja-JP" altLang="en-US" dirty="0">
                <a:latin typeface="+mn-ea"/>
              </a:rPr>
              <a:t>の下に</a:t>
            </a:r>
            <a:r>
              <a:rPr lang="en-US" altLang="ja-JP" dirty="0">
                <a:latin typeface="+mn-ea"/>
              </a:rPr>
              <a:t>[Image_*</a:t>
            </a:r>
            <a:r>
              <a:rPr lang="ja-JP" altLang="en-US" dirty="0">
                <a:latin typeface="+mn-ea"/>
              </a:rPr>
              <a:t>]タブおよび</a:t>
            </a:r>
            <a:r>
              <a:rPr lang="en-US" altLang="ja-JP" dirty="0">
                <a:latin typeface="+mn-ea"/>
              </a:rPr>
              <a:t>[Velodyne_*</a:t>
            </a:r>
            <a:r>
              <a:rPr lang="ja-JP" altLang="en-US" dirty="0">
                <a:latin typeface="+mn-ea"/>
              </a:rPr>
              <a:t>]タブが追加される。</a:t>
            </a:r>
          </a:p>
          <a:p>
            <a:pPr lvl="3"/>
            <a:r>
              <a:rPr lang="ja-JP" altLang="en-US" dirty="0" smtClean="0">
                <a:latin typeface="+mn-ea"/>
              </a:rPr>
              <a:t>十分</a:t>
            </a:r>
            <a:r>
              <a:rPr lang="ja-JP" altLang="en-US" dirty="0">
                <a:latin typeface="+mn-ea"/>
              </a:rPr>
              <a:t>な点群が得られない場合は追加されないため、別の近いパターンの取得を試みること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endParaRPr lang="ja-JP" altLang="en-US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各[</a:t>
            </a:r>
            <a:r>
              <a:rPr lang="en-US" altLang="ja-JP" dirty="0">
                <a:latin typeface="+mn-ea"/>
              </a:rPr>
              <a:t>Velodyne_*</a:t>
            </a:r>
            <a:r>
              <a:rPr lang="ja-JP" altLang="en-US" dirty="0">
                <a:latin typeface="+mn-ea"/>
              </a:rPr>
              <a:t>]タブ毎に、チェスボードの点群をクリックする。</a:t>
            </a:r>
          </a:p>
          <a:p>
            <a:pPr lvl="3"/>
            <a:r>
              <a:rPr lang="ja-JP" altLang="en-US" dirty="0" smtClean="0">
                <a:latin typeface="+mn-ea"/>
              </a:rPr>
              <a:t>チェスボード</a:t>
            </a:r>
            <a:r>
              <a:rPr lang="ja-JP" altLang="en-US" dirty="0">
                <a:latin typeface="+mn-ea"/>
              </a:rPr>
              <a:t>の部分が赤色でマークされる。</a:t>
            </a:r>
          </a:p>
          <a:p>
            <a:pPr lvl="3"/>
            <a:r>
              <a:rPr lang="ja-JP" altLang="en-US" dirty="0">
                <a:latin typeface="+mn-ea"/>
              </a:rPr>
              <a:t>緑色の線は、チェスボードの平面に対する平行線と法線となる。</a:t>
            </a:r>
          </a:p>
          <a:p>
            <a:pPr lvl="3"/>
            <a:r>
              <a:rPr lang="ja-JP" altLang="en-US" dirty="0">
                <a:latin typeface="+mn-ea"/>
              </a:rPr>
              <a:t>右クリックでやり直すことができる。</a:t>
            </a:r>
          </a:p>
          <a:p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70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1.6.</a:t>
            </a:r>
            <a:r>
              <a:rPr lang="ja-JP" altLang="en-US" dirty="0"/>
              <a:t> キャリブレーション</a:t>
            </a:r>
            <a:r>
              <a:rPr lang="en-US" altLang="ja-JP" dirty="0"/>
              <a:t> (2/</a:t>
            </a:r>
            <a:r>
              <a:rPr lang="ja-JP" altLang="ja-JP" dirty="0"/>
              <a:t>2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14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ja-JP" altLang="en-US" dirty="0" smtClean="0">
                <a:latin typeface="+mn-ea"/>
              </a:rPr>
              <a:t>４</a:t>
            </a:r>
            <a:r>
              <a:rPr lang="en-US" altLang="ja-JP" dirty="0" smtClean="0">
                <a:latin typeface="+mn-ea"/>
              </a:rPr>
              <a:t>x</a:t>
            </a:r>
            <a:r>
              <a:rPr lang="ja-JP" altLang="en-US" dirty="0" smtClean="0">
                <a:latin typeface="+mn-ea"/>
              </a:rPr>
              <a:t>４の</a:t>
            </a:r>
            <a:r>
              <a:rPr lang="ja-JP" altLang="en-US" dirty="0">
                <a:latin typeface="+mn-ea"/>
              </a:rPr>
              <a:t>マトリックスを生成する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5.1</a:t>
            </a:r>
            <a:r>
              <a:rPr lang="ja-JP" altLang="en-US" b="1" dirty="0" smtClean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Calibrate</a:t>
            </a:r>
            <a:r>
              <a:rPr lang="ja-JP" altLang="en-US" dirty="0">
                <a:latin typeface="+mn-ea"/>
              </a:rPr>
              <a:t>]ボタンを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en-US" altLang="ja-JP" dirty="0" smtClean="0">
              <a:latin typeface="+mn-ea"/>
            </a:endParaRPr>
          </a:p>
          <a:p>
            <a:pPr lvl="1" indent="0"/>
            <a:endParaRPr lang="ja-JP" altLang="en-US" dirty="0">
              <a:latin typeface="+mn-ea"/>
            </a:endParaRPr>
          </a:p>
          <a:p>
            <a:pPr>
              <a:buAutoNum type="arabicPeriod" startAt="5"/>
            </a:pPr>
            <a:r>
              <a:rPr lang="ja-JP" altLang="en-US" dirty="0" smtClean="0">
                <a:latin typeface="+mn-ea"/>
              </a:rPr>
              <a:t>カメラ</a:t>
            </a:r>
            <a:r>
              <a:rPr lang="ja-JP" altLang="en-US" dirty="0">
                <a:latin typeface="+mn-ea"/>
              </a:rPr>
              <a:t>画像に点群を投影する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6.1</a:t>
            </a:r>
            <a:r>
              <a:rPr lang="en-US" altLang="ja-JP" b="1" dirty="0" smtClean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Project</a:t>
            </a:r>
            <a:r>
              <a:rPr lang="ja-JP" altLang="en-US" dirty="0">
                <a:latin typeface="+mn-ea"/>
              </a:rPr>
              <a:t>]ボタンを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ja-JP" altLang="en-US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6.2 </a:t>
            </a:r>
            <a:r>
              <a:rPr lang="ja-JP" altLang="en-US" dirty="0" smtClean="0">
                <a:latin typeface="+mn-ea"/>
              </a:rPr>
              <a:t>各</a:t>
            </a:r>
            <a:r>
              <a:rPr lang="ja-JP" altLang="en-US" dirty="0">
                <a:latin typeface="+mn-ea"/>
              </a:rPr>
              <a:t>「</a:t>
            </a:r>
            <a:r>
              <a:rPr lang="en-US" altLang="ja-JP" dirty="0">
                <a:latin typeface="+mn-ea"/>
              </a:rPr>
              <a:t>Velodyne_*</a:t>
            </a:r>
            <a:r>
              <a:rPr lang="ja-JP" altLang="en-US" dirty="0">
                <a:latin typeface="+mn-ea"/>
              </a:rPr>
              <a:t>」タブ毎に、投影された点群を確認する。</a:t>
            </a:r>
          </a:p>
          <a:p>
            <a:pPr lvl="3"/>
            <a:r>
              <a:rPr lang="ja-JP" altLang="en-US" dirty="0" smtClean="0">
                <a:latin typeface="+mn-ea"/>
              </a:rPr>
              <a:t>位置</a:t>
            </a:r>
            <a:r>
              <a:rPr lang="ja-JP" altLang="en-US" dirty="0">
                <a:latin typeface="+mn-ea"/>
              </a:rPr>
              <a:t>がずれている場合は、右クリックして再度クリックする。</a:t>
            </a:r>
          </a:p>
          <a:p>
            <a:pPr lvl="1"/>
            <a:r>
              <a:rPr lang="en-US" altLang="ja-JP" dirty="0" smtClean="0">
                <a:latin typeface="+mn-ea"/>
              </a:rPr>
              <a:t>6.3 </a:t>
            </a:r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Calibrate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ボタンをクリックして再計算し、</a:t>
            </a:r>
            <a:r>
              <a:rPr lang="en-US" altLang="ja-JP" dirty="0">
                <a:latin typeface="+mn-ea"/>
              </a:rPr>
              <a:t>[Project</a:t>
            </a:r>
            <a:r>
              <a:rPr lang="en-US" altLang="en-US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ボタン</a:t>
            </a:r>
            <a:r>
              <a:rPr lang="ja-JP" altLang="en-US" dirty="0">
                <a:latin typeface="+mn-ea"/>
              </a:rPr>
              <a:t>をクリックして再確認する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/>
            <a:endParaRPr lang="ja-JP" altLang="en-US" dirty="0">
              <a:latin typeface="+mn-ea"/>
            </a:endParaRPr>
          </a:p>
          <a:p>
            <a:pPr>
              <a:buAutoNum type="arabicPeriod" startAt="5"/>
            </a:pPr>
            <a:r>
              <a:rPr lang="ja-JP" altLang="en-US" dirty="0" smtClean="0">
                <a:latin typeface="+mn-ea"/>
              </a:rPr>
              <a:t>マトリックス</a:t>
            </a:r>
            <a:r>
              <a:rPr lang="ja-JP" altLang="en-US" dirty="0">
                <a:latin typeface="+mn-ea"/>
              </a:rPr>
              <a:t>を保存する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7.1</a:t>
            </a:r>
            <a:r>
              <a:rPr lang="en-US" altLang="ja-JP" b="1" dirty="0" smtClean="0">
                <a:latin typeface="+mn-ea"/>
              </a:rPr>
              <a:t> </a:t>
            </a:r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Save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ボタンを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en-US" altLang="ja-JP" dirty="0" smtClean="0">
              <a:latin typeface="+mn-ea"/>
            </a:endParaRPr>
          </a:p>
          <a:p>
            <a:pPr lvl="1" indent="0"/>
            <a:r>
              <a:rPr lang="en-US" altLang="ja-JP" dirty="0" smtClean="0">
                <a:latin typeface="+mn-ea"/>
              </a:rPr>
              <a:t>7.2 </a:t>
            </a:r>
            <a:r>
              <a:rPr lang="ja-JP" altLang="en-US" dirty="0" smtClean="0">
                <a:latin typeface="+mn-ea"/>
              </a:rPr>
              <a:t>“</a:t>
            </a:r>
            <a:r>
              <a:rPr lang="en-US" altLang="ja-JP" dirty="0" smtClean="0">
                <a:latin typeface="Arial" charset="0"/>
                <a:ea typeface="Arial" charset="0"/>
                <a:cs typeface="Arial" charset="0"/>
              </a:rPr>
              <a:t>Save </a:t>
            </a:r>
            <a:r>
              <a:rPr lang="en-US" altLang="ja-JP" dirty="0">
                <a:latin typeface="Arial" charset="0"/>
                <a:ea typeface="Arial" charset="0"/>
                <a:cs typeface="Arial" charset="0"/>
              </a:rPr>
              <a:t>Camera Calibration Data</a:t>
            </a:r>
            <a:r>
              <a:rPr lang="en-US" altLang="ja-JP" dirty="0" smtClean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ja-JP" altLang="en-US" dirty="0" smtClean="0">
                <a:latin typeface="+mn-ea"/>
              </a:rPr>
              <a:t>“</a:t>
            </a:r>
            <a:r>
              <a:rPr lang="en-US" altLang="en-US" dirty="0" smtClean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および</a:t>
            </a:r>
            <a:r>
              <a:rPr lang="en-US" altLang="en-US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“</a:t>
            </a:r>
            <a:r>
              <a:rPr lang="en-US" altLang="ja-JP" dirty="0" smtClean="0">
                <a:latin typeface="Arial" charset="0"/>
                <a:ea typeface="Arial" charset="0"/>
                <a:cs typeface="Arial" charset="0"/>
              </a:rPr>
              <a:t>Save </a:t>
            </a:r>
            <a:r>
              <a:rPr lang="en-US" altLang="ja-JP" dirty="0">
                <a:latin typeface="Arial" charset="0"/>
                <a:ea typeface="Arial" charset="0"/>
                <a:cs typeface="Arial" charset="0"/>
              </a:rPr>
              <a:t>Velodyne Calibration Data</a:t>
            </a:r>
            <a:r>
              <a:rPr lang="en-US" altLang="ja-JP" dirty="0" smtClean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ja-JP" altLang="en-US" dirty="0" smtClean="0">
                <a:latin typeface="+mn-ea"/>
              </a:rPr>
              <a:t>“ には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No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を選択する。</a:t>
            </a:r>
          </a:p>
          <a:p>
            <a:pPr>
              <a:buAutoNum type="arabicPeriod" startAt="5"/>
            </a:pP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752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経路生成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15</a:t>
            </a:fld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724400" y="4724400"/>
            <a:ext cx="4389293" cy="183127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2.1. 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車両制御用 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PC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との接続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2.2.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実走行による経路生成</a:t>
            </a:r>
            <a:endParaRPr lang="en-US" altLang="ja-JP" sz="14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0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2.1.</a:t>
            </a:r>
            <a:r>
              <a:rPr lang="ja-JP" altLang="en-US" dirty="0"/>
              <a:t> 車両制御用</a:t>
            </a:r>
            <a:r>
              <a:rPr lang="en-US" altLang="en-US" dirty="0"/>
              <a:t> </a:t>
            </a:r>
            <a:r>
              <a:rPr lang="en-US" altLang="ja-JP" dirty="0"/>
              <a:t>PC </a:t>
            </a:r>
            <a:r>
              <a:rPr lang="ja-JP" altLang="en-US" dirty="0" smtClean="0"/>
              <a:t>との接続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16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</a:t>
            </a:r>
            <a:r>
              <a:rPr lang="ja-JP" altLang="en-US" dirty="0"/>
              <a:t> 経路生成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>
                <a:latin typeface="+mn-ea"/>
              </a:rPr>
              <a:t>運転席に人が着座していることを確認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急にプログラムが動作することもあるので、制御を入れるときは必ず運転席に人が着座している</a:t>
            </a:r>
            <a:r>
              <a:rPr lang="ja-JP" altLang="en-US" dirty="0" smtClean="0">
                <a:latin typeface="+mn-ea"/>
              </a:rPr>
              <a:t>こと。</a:t>
            </a:r>
            <a:endParaRPr lang="en-US" altLang="ja-JP" dirty="0">
              <a:latin typeface="+mn-ea"/>
            </a:endParaRPr>
          </a:p>
          <a:p>
            <a:r>
              <a:rPr lang="en-US" altLang="ja-JP" dirty="0">
                <a:latin typeface="+mn-ea"/>
              </a:rPr>
              <a:t>ROS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PC</a:t>
            </a:r>
            <a:r>
              <a:rPr lang="ja-JP" altLang="en-US" dirty="0" smtClean="0">
                <a:latin typeface="+mn-ea"/>
              </a:rPr>
              <a:t> で</a:t>
            </a:r>
            <a:r>
              <a:rPr lang="ja-JP" altLang="en-US" dirty="0">
                <a:latin typeface="+mn-ea"/>
              </a:rPr>
              <a:t>ネットワーク接続</a:t>
            </a:r>
            <a:r>
              <a:rPr lang="ja-JP" altLang="en-US" dirty="0" smtClean="0">
                <a:latin typeface="+mn-ea"/>
              </a:rPr>
              <a:t>を開始する。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 smtClean="0">
                <a:latin typeface="+mn-ea"/>
              </a:rPr>
              <a:t>Interface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タブの</a:t>
            </a:r>
            <a:r>
              <a:rPr lang="en-US" altLang="ja-JP" dirty="0" smtClean="0">
                <a:latin typeface="+mn-ea"/>
              </a:rPr>
              <a:t>[Vehicle gateway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ボタンをクリックして起動する。</a:t>
            </a:r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車両制御用</a:t>
            </a:r>
            <a:r>
              <a:rPr lang="en-US" altLang="ja-JP" dirty="0" smtClean="0">
                <a:latin typeface="+mn-ea"/>
              </a:rPr>
              <a:t> PC (RoboCar</a:t>
            </a:r>
            <a:r>
              <a:rPr lang="en-US" altLang="ja-JP" baseline="30000" dirty="0">
                <a:latin typeface="+mn-ea"/>
              </a:rPr>
              <a:t>®</a:t>
            </a:r>
            <a:r>
              <a:rPr lang="ja-JP" altLang="ja-JP" dirty="0" smtClean="0">
                <a:latin typeface="+mn-ea"/>
              </a:rPr>
              <a:t>コントロール</a:t>
            </a:r>
            <a:r>
              <a:rPr lang="en-US" altLang="ja-JP" dirty="0" smtClean="0">
                <a:latin typeface="+mn-ea"/>
              </a:rPr>
              <a:t>PC)</a:t>
            </a:r>
            <a:r>
              <a:rPr lang="ja-JP" altLang="en-US" dirty="0" smtClean="0">
                <a:latin typeface="+mn-ea"/>
              </a:rPr>
              <a:t> を</a:t>
            </a:r>
            <a:r>
              <a:rPr lang="ja-JP" altLang="en-US" dirty="0">
                <a:latin typeface="+mn-ea"/>
              </a:rPr>
              <a:t>起動し、車両制御アプリケーションを起動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車両制御アプリケーションのログを起動する。</a:t>
            </a:r>
            <a:endParaRPr lang="en-US" altLang="ja-JP" dirty="0">
              <a:latin typeface="+mn-ea"/>
            </a:endParaRPr>
          </a:p>
          <a:p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 の</a:t>
            </a:r>
            <a:r>
              <a:rPr lang="ja-JP" altLang="en-US" dirty="0">
                <a:latin typeface="+mn-ea"/>
              </a:rPr>
              <a:t>画面に速度が表示</a:t>
            </a:r>
            <a:r>
              <a:rPr lang="ja-JP" altLang="en-US" dirty="0" smtClean="0">
                <a:latin typeface="+mn-ea"/>
              </a:rPr>
              <a:t>されることを確認する。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8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/>
          <a:srcRect l="-36320" r="-36320"/>
          <a:stretch>
            <a:fillRect/>
          </a:stretch>
        </p:blipFill>
        <p:spPr>
          <a:xfrm>
            <a:off x="1371600" y="1143000"/>
            <a:ext cx="3581400" cy="2590800"/>
          </a:xfrm>
        </p:spPr>
      </p:pic>
      <p:pic>
        <p:nvPicPr>
          <p:cNvPr id="9" name="図プレースホルダー 8"/>
          <p:cNvPicPr>
            <a:picLocks noChangeAspect="1"/>
          </p:cNvPicPr>
          <p:nvPr/>
        </p:nvPicPr>
        <p:blipFill>
          <a:blip r:embed="rId3" cstate="print"/>
          <a:srcRect l="20837" r="20837"/>
          <a:stretch>
            <a:fillRect/>
          </a:stretch>
        </p:blipFill>
        <p:spPr bwMode="auto">
          <a:xfrm>
            <a:off x="4953000" y="1143000"/>
            <a:ext cx="2133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839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2.2.</a:t>
            </a:r>
            <a:r>
              <a:rPr lang="ja-JP" altLang="en-US" dirty="0"/>
              <a:t> </a:t>
            </a:r>
            <a:r>
              <a:rPr lang="ja-JP" altLang="en-US" dirty="0" smtClean="0"/>
              <a:t>実走行による経路生成</a:t>
            </a:r>
            <a:r>
              <a:rPr lang="en-US" altLang="ja-JP" dirty="0" smtClean="0"/>
              <a:t> </a:t>
            </a:r>
            <a:r>
              <a:rPr lang="en-US" altLang="ja-JP" dirty="0"/>
              <a:t>(1/2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17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</a:t>
            </a:r>
            <a:r>
              <a:rPr lang="ja-JP" altLang="en-US" dirty="0"/>
              <a:t> 経路生成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610600" cy="2438400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保存するファイル名と保存場所を指定する（</a:t>
            </a:r>
            <a:r>
              <a:rPr lang="en-US" altLang="ja-JP" dirty="0" smtClean="0">
                <a:latin typeface="+mn-ea"/>
              </a:rPr>
              <a:t>.</a:t>
            </a:r>
            <a:r>
              <a:rPr lang="en-US" altLang="ja-JP" dirty="0" err="1" smtClean="0">
                <a:latin typeface="+mn-ea"/>
              </a:rPr>
              <a:t>csv</a:t>
            </a:r>
            <a:r>
              <a:rPr lang="en-US" altLang="ja-JP" dirty="0" smtClean="0">
                <a:latin typeface="+mn-ea"/>
              </a:rPr>
              <a:t>)</a:t>
            </a:r>
            <a:r>
              <a:rPr lang="ja-JP" altLang="en-US" dirty="0" err="1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[app]</a:t>
            </a:r>
            <a:r>
              <a:rPr lang="ja-JP" altLang="en-US" dirty="0" smtClean="0">
                <a:latin typeface="+mn-ea"/>
              </a:rPr>
              <a:t>をクリックして「</a:t>
            </a:r>
            <a:r>
              <a:rPr lang="en-US" altLang="ja-JP" dirty="0" err="1" smtClean="0">
                <a:latin typeface="+mn-ea"/>
              </a:rPr>
              <a:t>waypoint_saver</a:t>
            </a:r>
            <a:r>
              <a:rPr lang="ja-JP" altLang="en-US" dirty="0" smtClean="0">
                <a:latin typeface="+mn-ea"/>
              </a:rPr>
              <a:t>」ウィンドウを立ち上げ、</a:t>
            </a:r>
            <a:r>
              <a:rPr lang="en-US" altLang="ja-JP" dirty="0" smtClean="0">
                <a:latin typeface="+mn-ea"/>
              </a:rPr>
              <a:t>[Ref]</a:t>
            </a:r>
            <a:r>
              <a:rPr lang="ja-JP" altLang="en-US" dirty="0" smtClean="0">
                <a:latin typeface="+mn-ea"/>
              </a:rPr>
              <a:t>ボタンをクリックしてファイル名と場所を指定する。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1.2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[save current velocity]</a:t>
            </a:r>
            <a:r>
              <a:rPr lang="ja-JP" altLang="en-US" dirty="0" smtClean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にすると走行時の速度が記録される。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チェックを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にすると</a:t>
            </a:r>
            <a:r>
              <a:rPr lang="en-US" altLang="ja-JP" dirty="0" smtClean="0">
                <a:latin typeface="+mn-ea"/>
              </a:rPr>
              <a:t>waypoint</a:t>
            </a:r>
            <a:r>
              <a:rPr lang="ja-JP" altLang="en-US" dirty="0" smtClean="0">
                <a:latin typeface="+mn-ea"/>
              </a:rPr>
              <a:t>に速度が</a:t>
            </a:r>
            <a:r>
              <a:rPr lang="en-US" altLang="ja-JP" dirty="0" smtClean="0">
                <a:latin typeface="+mn-ea"/>
              </a:rPr>
              <a:t>0km/h</a:t>
            </a:r>
            <a:r>
              <a:rPr lang="ja-JP" altLang="en-US" dirty="0" smtClean="0">
                <a:latin typeface="+mn-ea"/>
              </a:rPr>
              <a:t>と記録されるので後から手動による設定が必要になる。</a:t>
            </a:r>
            <a:endParaRPr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経路生成を開始する</a:t>
            </a:r>
            <a:r>
              <a:rPr lang="ja-JP" altLang="en-US" dirty="0">
                <a:latin typeface="+mn-ea"/>
              </a:rPr>
              <a:t>。</a:t>
            </a:r>
          </a:p>
          <a:p>
            <a:pPr lvl="1"/>
            <a:r>
              <a:rPr lang="en-US" altLang="ja-JP" dirty="0" smtClean="0">
                <a:latin typeface="+mn-ea"/>
              </a:rPr>
              <a:t>2.</a:t>
            </a:r>
            <a:r>
              <a:rPr lang="ja-JP" altLang="en-US" dirty="0" smtClean="0">
                <a:latin typeface="+mn-ea"/>
              </a:rPr>
              <a:t>1 [</a:t>
            </a:r>
            <a:r>
              <a:rPr lang="en-US" altLang="ja-JP" dirty="0" smtClean="0">
                <a:latin typeface="+mn-ea"/>
              </a:rPr>
              <a:t>Computing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タブ</a:t>
            </a:r>
            <a:r>
              <a:rPr lang="ja-JP" altLang="en-US" dirty="0">
                <a:latin typeface="+mn-ea"/>
              </a:rPr>
              <a:t>の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waypoint_maker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の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waypoint_saver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にして</a:t>
            </a:r>
            <a:r>
              <a:rPr lang="en-US" altLang="ja-JP" dirty="0" smtClean="0">
                <a:latin typeface="+mn-ea"/>
              </a:rPr>
              <a:t>waypoint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saver</a:t>
            </a:r>
            <a:r>
              <a:rPr lang="ja-JP" altLang="en-US" dirty="0" smtClean="0">
                <a:latin typeface="+mn-ea"/>
              </a:rPr>
              <a:t>を起動</a:t>
            </a:r>
            <a:r>
              <a:rPr lang="ja-JP" altLang="en-US" dirty="0">
                <a:latin typeface="+mn-ea"/>
              </a:rPr>
              <a:t>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sz="quarter" idx="15"/>
          </p:nvPr>
        </p:nvSpPr>
        <p:spPr>
          <a:xfrm>
            <a:off x="4419600" y="1219200"/>
            <a:ext cx="4191000" cy="2438400"/>
          </a:xfrm>
        </p:spPr>
        <p:txBody>
          <a:bodyPr/>
          <a:lstStyle/>
          <a:p>
            <a:pPr marL="285750" indent="-196850">
              <a:spcBef>
                <a:spcPts val="1200"/>
              </a:spcBef>
              <a:buFont typeface="Wingdings" charset="2"/>
              <a:buChar char="ü"/>
              <a:tabLst>
                <a:tab pos="358775" algn="l"/>
              </a:tabLst>
            </a:pPr>
            <a:r>
              <a:rPr lang="en-US" altLang="ja-JP" dirty="0" smtClean="0"/>
              <a:t>Vector Map</a:t>
            </a:r>
            <a:r>
              <a:rPr lang="ja-JP" altLang="en-US" dirty="0" smtClean="0"/>
              <a:t>からも経路</a:t>
            </a:r>
            <a:r>
              <a:rPr lang="ja-JP" altLang="en-US" dirty="0"/>
              <a:t>を</a:t>
            </a:r>
            <a:r>
              <a:rPr lang="ja-JP" altLang="en-US" dirty="0" smtClean="0"/>
              <a:t>生成できるが、</a:t>
            </a:r>
            <a:r>
              <a:rPr lang="en-US" altLang="ja-JP" dirty="0" smtClean="0"/>
              <a:t>Vector Map</a:t>
            </a:r>
            <a:r>
              <a:rPr lang="ja-JP" altLang="en-US" dirty="0" smtClean="0"/>
              <a:t>が無い場合、実際に走行した時のセンサーのログデータを用いて経路を生成することができる。</a:t>
            </a:r>
            <a:endParaRPr lang="en-US" altLang="ja-JP" dirty="0" smtClean="0"/>
          </a:p>
          <a:p>
            <a:pPr marL="285750" indent="-196850">
              <a:spcBef>
                <a:spcPts val="1200"/>
              </a:spcBef>
              <a:buFont typeface="Wingdings" charset="2"/>
              <a:buChar char="ü"/>
            </a:pPr>
            <a:r>
              <a:rPr lang="ja-JP" altLang="en-US" dirty="0" smtClean="0"/>
              <a:t> 経路は</a:t>
            </a:r>
            <a:r>
              <a:rPr lang="en-US" altLang="ja-JP" dirty="0" smtClean="0"/>
              <a:t> </a:t>
            </a:r>
            <a:r>
              <a:rPr lang="ja-JP" altLang="en-US" dirty="0" smtClean="0"/>
              <a:t>座標・方向・速度を持つデータ列として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csv</a:t>
            </a:r>
            <a:r>
              <a:rPr lang="ja-JP" altLang="en-US" dirty="0" smtClean="0"/>
              <a:t>ファイルに出力される。</a:t>
            </a:r>
            <a:endParaRPr lang="en-US" altLang="ja-JP" dirty="0" smtClean="0"/>
          </a:p>
        </p:txBody>
      </p:sp>
      <p:pic>
        <p:nvPicPr>
          <p:cNvPr id="9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9" r="-32609"/>
          <a:stretch>
            <a:fillRect/>
          </a:stretch>
        </p:blipFill>
        <p:spPr>
          <a:xfrm>
            <a:off x="-762000" y="1143000"/>
            <a:ext cx="586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2.2.</a:t>
            </a:r>
            <a:r>
              <a:rPr lang="ja-JP" altLang="en-US" dirty="0"/>
              <a:t> </a:t>
            </a:r>
            <a:r>
              <a:rPr lang="ja-JP" altLang="en-US" dirty="0" smtClean="0"/>
              <a:t>実走行による経路生成</a:t>
            </a:r>
            <a:r>
              <a:rPr lang="en-US" altLang="ja-JP" dirty="0" smtClean="0"/>
              <a:t> </a:t>
            </a:r>
            <a:r>
              <a:rPr lang="en-US" altLang="ja-JP" dirty="0"/>
              <a:t>(2/</a:t>
            </a:r>
            <a:r>
              <a:rPr lang="ja-JP" altLang="ja-JP" dirty="0"/>
              <a:t>2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18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</a:t>
            </a:r>
            <a:r>
              <a:rPr lang="ja-JP" altLang="en-US" dirty="0"/>
              <a:t> 経路生成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305800" cy="2438400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ja-JP" dirty="0">
                <a:latin typeface="+mn-ea"/>
              </a:rPr>
              <a:t>RViz </a:t>
            </a:r>
            <a:r>
              <a:rPr lang="ja-JP" altLang="en-US" dirty="0">
                <a:latin typeface="+mn-ea"/>
              </a:rPr>
              <a:t>で </a:t>
            </a:r>
            <a:r>
              <a:rPr lang="en-US" altLang="ja-JP" dirty="0">
                <a:latin typeface="+mn-ea"/>
              </a:rPr>
              <a:t>waypoint </a:t>
            </a:r>
            <a:r>
              <a:rPr lang="ja-JP" altLang="en-US" dirty="0">
                <a:latin typeface="+mn-ea"/>
              </a:rPr>
              <a:t>を記録しているマーカー</a:t>
            </a:r>
            <a:r>
              <a:rPr lang="ja-JP" altLang="en-US" dirty="0" smtClean="0">
                <a:latin typeface="+mn-ea"/>
              </a:rPr>
              <a:t>を</a:t>
            </a:r>
            <a:r>
              <a:rPr lang="ja-JP" altLang="en-US" dirty="0">
                <a:latin typeface="+mn-ea"/>
              </a:rPr>
              <a:t>表示する。</a:t>
            </a:r>
          </a:p>
          <a:p>
            <a:pPr lvl="1"/>
            <a:r>
              <a:rPr lang="en-US" altLang="ja-JP" dirty="0" smtClean="0">
                <a:latin typeface="+mn-ea"/>
              </a:rPr>
              <a:t>3.1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RViz </a:t>
            </a:r>
            <a:r>
              <a:rPr lang="ja-JP" altLang="en-US" dirty="0">
                <a:latin typeface="+mn-ea"/>
              </a:rPr>
              <a:t>の左のトピックリストの下にある</a:t>
            </a:r>
            <a:r>
              <a:rPr lang="en-US" altLang="ja-JP" dirty="0">
                <a:latin typeface="+mn-ea"/>
              </a:rPr>
              <a:t>[Add</a:t>
            </a:r>
            <a:r>
              <a:rPr lang="ja-JP" altLang="en-US" dirty="0">
                <a:latin typeface="+mn-ea"/>
              </a:rPr>
              <a:t>]ボタンをクリックする。</a:t>
            </a:r>
          </a:p>
          <a:p>
            <a:pPr lvl="1"/>
            <a:r>
              <a:rPr lang="en-US" altLang="ja-JP" dirty="0" smtClean="0">
                <a:latin typeface="+mn-ea"/>
              </a:rPr>
              <a:t>3.2</a:t>
            </a:r>
            <a:r>
              <a:rPr lang="ja-JP" altLang="en-US" dirty="0" smtClean="0">
                <a:latin typeface="+mn-ea"/>
              </a:rPr>
              <a:t> 表示</a:t>
            </a:r>
            <a:r>
              <a:rPr lang="ja-JP" altLang="en-US" dirty="0">
                <a:latin typeface="+mn-ea"/>
              </a:rPr>
              <a:t>されたウィンドウ</a:t>
            </a:r>
            <a:r>
              <a:rPr lang="ja-JP" altLang="en-US" dirty="0" smtClean="0">
                <a:latin typeface="+mn-ea"/>
              </a:rPr>
              <a:t>の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By Topic</a:t>
            </a:r>
            <a:r>
              <a:rPr lang="ja-JP" altLang="en-US" dirty="0">
                <a:latin typeface="+mn-ea"/>
              </a:rPr>
              <a:t>]タブから[</a:t>
            </a:r>
            <a:r>
              <a:rPr lang="en-US" altLang="ja-JP" dirty="0">
                <a:latin typeface="+mn-ea"/>
              </a:rPr>
              <a:t>/</a:t>
            </a:r>
            <a:r>
              <a:rPr lang="en-US" altLang="ja-JP" dirty="0" err="1">
                <a:latin typeface="+mn-ea"/>
              </a:rPr>
              <a:t>waypoint_saver_marker</a:t>
            </a:r>
            <a:r>
              <a:rPr lang="ja-JP" altLang="en-US" dirty="0">
                <a:latin typeface="+mn-ea"/>
              </a:rPr>
              <a:t>」の「</a:t>
            </a:r>
            <a:r>
              <a:rPr lang="en-US" altLang="ja-JP" dirty="0" err="1">
                <a:latin typeface="+mn-ea"/>
              </a:rPr>
              <a:t>MarkerArray</a:t>
            </a:r>
            <a:r>
              <a:rPr lang="ja-JP" altLang="en-US" dirty="0">
                <a:latin typeface="+mn-ea"/>
              </a:rPr>
              <a:t>」を選択し、クリックする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en-US" altLang="ja-JP" dirty="0" err="1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の車両の位置に</a:t>
            </a:r>
            <a:r>
              <a:rPr lang="en-US" altLang="ja-JP" dirty="0" smtClean="0">
                <a:latin typeface="+mn-ea"/>
              </a:rPr>
              <a:t>0km/h</a:t>
            </a:r>
            <a:r>
              <a:rPr lang="ja-JP" altLang="en-US" dirty="0" smtClean="0">
                <a:latin typeface="+mn-ea"/>
              </a:rPr>
              <a:t>と表示される。</a:t>
            </a:r>
          </a:p>
          <a:p>
            <a:pPr>
              <a:buAutoNum type="arabicPeriod" startAt="3"/>
            </a:pPr>
            <a:r>
              <a:rPr lang="ja-JP" altLang="en-US" dirty="0" smtClean="0">
                <a:latin typeface="+mn-ea"/>
              </a:rPr>
              <a:t>実験車を手動で運転する。</a:t>
            </a:r>
            <a:endParaRPr lang="en-US" altLang="ja-JP" dirty="0" smtClean="0">
              <a:latin typeface="+mn-ea"/>
            </a:endParaRPr>
          </a:p>
          <a:p>
            <a:pPr>
              <a:buAutoNum type="arabicPeriod" startAt="3"/>
            </a:pPr>
            <a:r>
              <a:rPr lang="ja-JP" altLang="en-US" dirty="0" smtClean="0">
                <a:latin typeface="+mn-ea"/>
              </a:rPr>
              <a:t>実験者の</a:t>
            </a:r>
            <a:r>
              <a:rPr lang="ja-JP" altLang="en-US" dirty="0">
                <a:latin typeface="+mn-ea"/>
              </a:rPr>
              <a:t>手動運転を終了する。</a:t>
            </a:r>
            <a:endParaRPr lang="en-US" altLang="ja-JP" dirty="0">
              <a:latin typeface="+mn-ea"/>
            </a:endParaRPr>
          </a:p>
          <a:p>
            <a:pPr>
              <a:buAutoNum type="arabicPeriod" startAt="3"/>
            </a:pPr>
            <a:r>
              <a:rPr lang="ja-JP" altLang="en-US" dirty="0" smtClean="0">
                <a:latin typeface="+mn-ea"/>
              </a:rPr>
              <a:t>経路生成</a:t>
            </a:r>
            <a:r>
              <a:rPr lang="en-US" altLang="ja-JP" dirty="0" smtClean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を終了する。</a:t>
            </a:r>
          </a:p>
          <a:p>
            <a:pPr lvl="1"/>
            <a:r>
              <a:rPr lang="en-US" altLang="ja-JP" dirty="0" smtClean="0">
                <a:latin typeface="+mn-ea"/>
              </a:rPr>
              <a:t>6.1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waypoint_saver</a:t>
            </a:r>
            <a:r>
              <a:rPr lang="en-US" altLang="ja-JP" dirty="0">
                <a:latin typeface="+mn-ea"/>
              </a:rPr>
              <a:t>] </a:t>
            </a:r>
            <a:r>
              <a:rPr lang="ja-JP" altLang="en-US" dirty="0" smtClean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</a:t>
            </a:r>
            <a:r>
              <a:rPr lang="ja-JP" altLang="en-US" dirty="0">
                <a:latin typeface="+mn-ea"/>
              </a:rPr>
              <a:t>する。</a:t>
            </a:r>
          </a:p>
          <a:p>
            <a:pPr lvl="1"/>
            <a:r>
              <a:rPr lang="en-US" altLang="ja-JP" dirty="0" smtClean="0">
                <a:latin typeface="+mn-ea"/>
              </a:rPr>
              <a:t>6.2</a:t>
            </a:r>
            <a:r>
              <a:rPr lang="ja-JP" altLang="en-US" dirty="0" smtClean="0">
                <a:latin typeface="+mn-ea"/>
              </a:rPr>
              <a:t> 指定</a:t>
            </a:r>
            <a:r>
              <a:rPr lang="ja-JP" altLang="en-US" dirty="0">
                <a:latin typeface="+mn-ea"/>
              </a:rPr>
              <a:t>したディレクトリに経路ファイルが保存される。</a:t>
            </a:r>
          </a:p>
          <a:p>
            <a:pPr>
              <a:buAutoNum type="arabicPeriod" startAt="3"/>
            </a:pPr>
            <a:endParaRPr kumimoji="1" lang="ja-JP" altLang="en-US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72" b="-6872"/>
          <a:stretch>
            <a:fillRect/>
          </a:stretch>
        </p:blipFill>
        <p:spPr>
          <a:xfrm>
            <a:off x="304800" y="1143000"/>
            <a:ext cx="4114800" cy="25908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95400"/>
            <a:ext cx="4203616" cy="2286000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H="1">
            <a:off x="6949483" y="1998055"/>
            <a:ext cx="370948" cy="321655"/>
          </a:xfrm>
          <a:prstGeom prst="straightConnector1">
            <a:avLst/>
          </a:prstGeom>
          <a:ln w="28575">
            <a:solidFill>
              <a:srgbClr val="5F9FED"/>
            </a:solidFill>
            <a:tailEnd type="arrow"/>
          </a:ln>
          <a:effectLst>
            <a:outerShdw blurRad="50800" dist="38100" dir="2700000" algn="tl" rotWithShape="0">
              <a:schemeClr val="bg1"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6858000" y="1676400"/>
            <a:ext cx="1352688" cy="321655"/>
          </a:xfrm>
          <a:prstGeom prst="rect">
            <a:avLst/>
          </a:prstGeom>
          <a:solidFill>
            <a:schemeClr val="bg1"/>
          </a:solidFill>
          <a:ln w="9525">
            <a:solidFill>
              <a:srgbClr val="5F9FED"/>
            </a:solidFill>
          </a:ln>
          <a:effectLst>
            <a:outerShdw blurRad="50800" dist="38100" dir="2700000" algn="tl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>
                <a:solidFill>
                  <a:schemeClr val="tx1"/>
                </a:solidFill>
                <a:latin typeface="Arial" charset="0"/>
              </a:rPr>
              <a:t>生成された経路</a:t>
            </a:r>
            <a:endParaRPr kumimoji="1" lang="ja-JP" altLang="en-US" sz="11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91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3.</a:t>
            </a:r>
            <a:r>
              <a:rPr kumimoji="1" lang="ja-JP" altLang="en-US" dirty="0" smtClean="0"/>
              <a:t> 自動走行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19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724400" y="4724400"/>
            <a:ext cx="4389293" cy="183127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.1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自車位置推定の設定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3.2.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 自車位置の設定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.3.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経路の読み込み</a:t>
            </a: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.4.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 経路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計画および経路追従と車両位置制御の設定</a:t>
            </a:r>
            <a:endParaRPr lang="ja-JP" altLang="en-US" sz="14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.5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走行開始 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.6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経路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追従時の信号での停止・走行</a:t>
            </a: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endParaRPr lang="en-US" altLang="ja-JP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3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0.</a:t>
            </a:r>
            <a:r>
              <a:rPr lang="ja-JP" altLang="en-US" dirty="0" smtClean="0"/>
              <a:t> この</a:t>
            </a:r>
            <a:r>
              <a:rPr lang="ja-JP" altLang="en-US" dirty="0"/>
              <a:t>マニュアルについて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0.1.</a:t>
            </a:r>
            <a:r>
              <a:rPr lang="ja-JP" altLang="en-US" dirty="0" smtClean="0"/>
              <a:t> </a:t>
            </a:r>
            <a:r>
              <a:rPr lang="en-US" altLang="ja-JP" dirty="0" smtClean="0"/>
              <a:t>Quick</a:t>
            </a:r>
            <a:r>
              <a:rPr lang="ja-JP" altLang="en-US" dirty="0" smtClean="0"/>
              <a:t> </a:t>
            </a:r>
            <a:r>
              <a:rPr lang="en-US" altLang="ja-JP" dirty="0" smtClean="0"/>
              <a:t>Start</a:t>
            </a:r>
            <a:r>
              <a:rPr lang="ja-JP" altLang="en-US" dirty="0" smtClean="0"/>
              <a:t> </a:t>
            </a:r>
            <a:r>
              <a:rPr lang="ja-JP" altLang="en-US" dirty="0"/>
              <a:t>と </a:t>
            </a:r>
            <a:r>
              <a:rPr lang="en-US" altLang="ja-JP" dirty="0" smtClean="0"/>
              <a:t>Getting Started</a:t>
            </a:r>
            <a:r>
              <a:rPr lang="ja-JP" altLang="en-US" dirty="0" smtClean="0"/>
              <a:t> の対象範囲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2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576791"/>
            <a:ext cx="7086600" cy="4824009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066800" y="1600200"/>
            <a:ext cx="7086600" cy="26670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1404000"/>
            <a:ext cx="1295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u="sng" dirty="0" smtClean="0">
                <a:solidFill>
                  <a:schemeClr val="accent5">
                    <a:lumMod val="75000"/>
                  </a:schemeClr>
                </a:solidFill>
                <a:ea typeface="Meiryo レギュラー" charset="-128"/>
              </a:rPr>
              <a:t>Quick</a:t>
            </a:r>
            <a:r>
              <a:rPr kumimoji="1" lang="ja-JP" altLang="en-US" sz="1600" u="sng" dirty="0" smtClean="0">
                <a:solidFill>
                  <a:schemeClr val="accent5">
                    <a:lumMod val="75000"/>
                  </a:schemeClr>
                </a:solidFill>
                <a:ea typeface="Meiryo レギュラー" charset="-128"/>
              </a:rPr>
              <a:t> </a:t>
            </a:r>
            <a:r>
              <a:rPr kumimoji="1" lang="en-US" altLang="ja-JP" sz="1600" u="sng" dirty="0" smtClean="0">
                <a:solidFill>
                  <a:schemeClr val="accent5">
                    <a:lumMod val="75000"/>
                  </a:schemeClr>
                </a:solidFill>
                <a:ea typeface="Meiryo レギュラー" charset="-128"/>
              </a:rPr>
              <a:t>St</a:t>
            </a:r>
            <a:r>
              <a:rPr lang="en-US" altLang="ja-JP" sz="1600" u="sng" dirty="0" smtClean="0">
                <a:solidFill>
                  <a:schemeClr val="accent5">
                    <a:lumMod val="75000"/>
                  </a:schemeClr>
                </a:solidFill>
                <a:ea typeface="Meiryo レギュラー" charset="-128"/>
              </a:rPr>
              <a:t>art</a:t>
            </a:r>
            <a:endParaRPr kumimoji="1" lang="ja-JP" altLang="en-US" sz="1600" u="sng" dirty="0">
              <a:solidFill>
                <a:schemeClr val="accent5">
                  <a:lumMod val="75000"/>
                </a:schemeClr>
              </a:solidFill>
              <a:ea typeface="Meiryo レギュラー" charset="-128"/>
            </a:endParaRPr>
          </a:p>
        </p:txBody>
      </p:sp>
      <p:sp>
        <p:nvSpPr>
          <p:cNvPr id="9" name="角丸四角形 16"/>
          <p:cNvSpPr/>
          <p:nvPr/>
        </p:nvSpPr>
        <p:spPr>
          <a:xfrm>
            <a:off x="914400" y="1371600"/>
            <a:ext cx="7391400" cy="5105400"/>
          </a:xfrm>
          <a:custGeom>
            <a:avLst/>
            <a:gdLst/>
            <a:ahLst/>
            <a:cxnLst/>
            <a:rect l="l" t="t" r="r" b="b"/>
            <a:pathLst>
              <a:path w="7391400" h="5105400">
                <a:moveTo>
                  <a:pt x="508010" y="0"/>
                </a:moveTo>
                <a:lnTo>
                  <a:pt x="6883390" y="0"/>
                </a:lnTo>
                <a:cubicBezTo>
                  <a:pt x="7163956" y="0"/>
                  <a:pt x="7391400" y="227444"/>
                  <a:pt x="7391400" y="508010"/>
                </a:cubicBezTo>
                <a:lnTo>
                  <a:pt x="7391400" y="1549411"/>
                </a:lnTo>
                <a:lnTo>
                  <a:pt x="7391400" y="2539990"/>
                </a:lnTo>
                <a:lnTo>
                  <a:pt x="7391400" y="4546589"/>
                </a:lnTo>
                <a:cubicBezTo>
                  <a:pt x="7391400" y="4855212"/>
                  <a:pt x="7141212" y="5105400"/>
                  <a:pt x="6832589" y="5105400"/>
                </a:cubicBezTo>
                <a:lnTo>
                  <a:pt x="4597411" y="5105400"/>
                </a:lnTo>
                <a:cubicBezTo>
                  <a:pt x="4288788" y="5105400"/>
                  <a:pt x="4038600" y="4855212"/>
                  <a:pt x="4038600" y="4546589"/>
                </a:cubicBezTo>
                <a:lnTo>
                  <a:pt x="4038600" y="3048000"/>
                </a:lnTo>
                <a:lnTo>
                  <a:pt x="508010" y="3048000"/>
                </a:lnTo>
                <a:cubicBezTo>
                  <a:pt x="227444" y="3048000"/>
                  <a:pt x="0" y="2820556"/>
                  <a:pt x="0" y="2539990"/>
                </a:cubicBezTo>
                <a:lnTo>
                  <a:pt x="0" y="508010"/>
                </a:lnTo>
                <a:cubicBezTo>
                  <a:pt x="0" y="227444"/>
                  <a:pt x="227444" y="0"/>
                  <a:pt x="508010" y="0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52800" y="1185446"/>
            <a:ext cx="1676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u="sng" dirty="0" smtClean="0">
                <a:solidFill>
                  <a:srgbClr val="FF0000"/>
                </a:solidFill>
                <a:ea typeface="Meiryo レギュラー" charset="-128"/>
              </a:rPr>
              <a:t>Getting S</a:t>
            </a:r>
            <a:r>
              <a:rPr lang="en-US" altLang="ja-JP" sz="1600" u="sng" dirty="0" smtClean="0">
                <a:solidFill>
                  <a:srgbClr val="FF0000"/>
                </a:solidFill>
                <a:ea typeface="Meiryo レギュラー" charset="-128"/>
              </a:rPr>
              <a:t>tarted</a:t>
            </a:r>
            <a:endParaRPr kumimoji="1" lang="ja-JP" altLang="en-US" sz="1600" u="sng" dirty="0">
              <a:solidFill>
                <a:srgbClr val="FF0000"/>
              </a:solidFill>
              <a:ea typeface="Meiryo レギュラー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93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3.1.</a:t>
            </a:r>
            <a:r>
              <a:rPr kumimoji="1" lang="ja-JP" altLang="en-US" dirty="0" smtClean="0"/>
              <a:t> 自車位置推定の設定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20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ja-JP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スキャンデータのダウンサンプリングを開始する。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Sensing]</a:t>
            </a:r>
            <a:r>
              <a:rPr lang="ja-JP" altLang="en-US" dirty="0">
                <a:latin typeface="+mn-ea"/>
              </a:rPr>
              <a:t>タブの</a:t>
            </a:r>
            <a:r>
              <a:rPr lang="en-US" altLang="ja-JP" dirty="0">
                <a:latin typeface="+mn-ea"/>
              </a:rPr>
              <a:t>[Points </a:t>
            </a:r>
            <a:r>
              <a:rPr lang="en-US" altLang="ja-JP" dirty="0" err="1" smtClean="0">
                <a:latin typeface="+mn-ea"/>
              </a:rPr>
              <a:t>Downsampler</a:t>
            </a:r>
            <a:r>
              <a:rPr lang="en-US" altLang="ja-JP" dirty="0" smtClean="0">
                <a:latin typeface="+mn-ea"/>
              </a:rPr>
              <a:t>] 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 [</a:t>
            </a:r>
            <a:r>
              <a:rPr lang="en-US" altLang="ja-JP" dirty="0" err="1">
                <a:latin typeface="+mn-ea"/>
              </a:rPr>
              <a:t>Voxel_grid_filter</a:t>
            </a:r>
            <a:r>
              <a:rPr lang="en-US" altLang="ja-JP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r>
              <a:rPr lang="en-US" altLang="ja-JP" dirty="0" smtClean="0">
                <a:latin typeface="+mn-ea"/>
              </a:rPr>
              <a:t>NDT</a:t>
            </a:r>
            <a:r>
              <a:rPr lang="ja-JP" altLang="en-US" dirty="0" smtClean="0">
                <a:latin typeface="+mn-ea"/>
              </a:rPr>
              <a:t>（</a:t>
            </a:r>
            <a:r>
              <a:rPr lang="en-US" altLang="ja-JP" dirty="0">
                <a:latin typeface="+mn-ea"/>
              </a:rPr>
              <a:t>Normal Distributions Transform</a:t>
            </a:r>
            <a:r>
              <a:rPr lang="ja-JP" altLang="en-US" dirty="0" smtClean="0">
                <a:latin typeface="+mn-ea"/>
              </a:rPr>
              <a:t>）の設定をする。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 smtClean="0">
                <a:latin typeface="+mn-ea"/>
              </a:rPr>
              <a:t>2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Computing]</a:t>
            </a:r>
            <a:r>
              <a:rPr lang="ja-JP" altLang="en-US" dirty="0">
                <a:latin typeface="+mn-ea"/>
              </a:rPr>
              <a:t>タブの</a:t>
            </a:r>
            <a:r>
              <a:rPr lang="en-US" altLang="ja-JP" dirty="0">
                <a:latin typeface="+mn-ea"/>
              </a:rPr>
              <a:t>[Localization] – [</a:t>
            </a:r>
            <a:r>
              <a:rPr lang="en-US" altLang="ja-JP" dirty="0" err="1">
                <a:latin typeface="+mn-ea"/>
              </a:rPr>
              <a:t>ndt_localizer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ndt_matching</a:t>
            </a:r>
            <a:r>
              <a:rPr lang="en-US" altLang="ja-JP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の</a:t>
            </a:r>
            <a:r>
              <a:rPr lang="en-US" altLang="ja-JP" dirty="0">
                <a:latin typeface="+mn-ea"/>
              </a:rPr>
              <a:t> [app] </a:t>
            </a:r>
            <a:r>
              <a:rPr lang="ja-JP" altLang="en-US" dirty="0">
                <a:latin typeface="+mn-ea"/>
              </a:rPr>
              <a:t>リンクをクリックして「</a:t>
            </a:r>
            <a:r>
              <a:rPr lang="en-US" altLang="ja-JP" dirty="0" err="1">
                <a:latin typeface="+mn-ea"/>
              </a:rPr>
              <a:t>ndt</a:t>
            </a:r>
            <a:r>
              <a:rPr lang="ja-JP" altLang="en-US" dirty="0">
                <a:latin typeface="+mn-ea"/>
              </a:rPr>
              <a:t>」ウィンドウ</a:t>
            </a:r>
            <a:r>
              <a:rPr lang="ja-JP" altLang="en-US" dirty="0" smtClean="0">
                <a:latin typeface="+mn-ea"/>
              </a:rPr>
              <a:t>を立ち上げる。</a:t>
            </a:r>
            <a:endParaRPr lang="en-US" altLang="ja-JP" dirty="0">
              <a:latin typeface="+mn-ea"/>
            </a:endParaRPr>
          </a:p>
          <a:p>
            <a:pPr lvl="3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Initial </a:t>
            </a:r>
            <a:r>
              <a:rPr lang="en-US" altLang="ja-JP" dirty="0" err="1">
                <a:latin typeface="+mn-ea"/>
              </a:rPr>
              <a:t>Pos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ラジオボタンを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3"/>
            <a:r>
              <a:rPr lang="en-US" altLang="ja-JP" dirty="0">
                <a:latin typeface="+mn-ea"/>
              </a:rPr>
              <a:t>[Predict Pose] </a:t>
            </a:r>
            <a:r>
              <a:rPr lang="ja-JP" altLang="en-US" dirty="0">
                <a:latin typeface="+mn-ea"/>
              </a:rPr>
              <a:t>が</a:t>
            </a:r>
            <a:r>
              <a:rPr lang="en-US" altLang="ja-JP" dirty="0">
                <a:latin typeface="+mn-ea"/>
              </a:rPr>
              <a:t> OFF </a:t>
            </a:r>
            <a:r>
              <a:rPr lang="ja-JP" altLang="en-US" dirty="0">
                <a:latin typeface="+mn-ea"/>
              </a:rPr>
              <a:t>になっていることを確認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2.2</a:t>
            </a:r>
            <a:r>
              <a:rPr lang="ja-JP" altLang="en-US" dirty="0" smtClean="0">
                <a:latin typeface="+mn-ea"/>
              </a:rPr>
              <a:t>「</a:t>
            </a:r>
            <a:r>
              <a:rPr lang="en-US" altLang="ja-JP" dirty="0" err="1">
                <a:latin typeface="+mn-ea"/>
              </a:rPr>
              <a:t>ndt</a:t>
            </a:r>
            <a:r>
              <a:rPr lang="ja-JP" altLang="en-US" dirty="0">
                <a:latin typeface="+mn-ea"/>
              </a:rPr>
              <a:t>」ウィンドウを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OK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ボタンをクリックして</a:t>
            </a:r>
            <a:r>
              <a:rPr lang="ja-JP" altLang="en-US" dirty="0" smtClean="0">
                <a:latin typeface="+mn-ea"/>
              </a:rPr>
              <a:t>閉じる。</a:t>
            </a:r>
            <a:endParaRPr lang="en-US" altLang="ja-JP" dirty="0">
              <a:latin typeface="+mn-ea"/>
            </a:endParaRPr>
          </a:p>
          <a:p>
            <a:r>
              <a:rPr lang="en-US" altLang="ja-JP" dirty="0" smtClean="0">
                <a:latin typeface="+mn-ea"/>
              </a:rPr>
              <a:t>NDT </a:t>
            </a:r>
            <a:r>
              <a:rPr lang="ja-JP" altLang="en-US" dirty="0" smtClean="0">
                <a:latin typeface="+mn-ea"/>
              </a:rPr>
              <a:t>を開始する。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3.1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ndt_matching</a:t>
            </a:r>
            <a:r>
              <a:rPr lang="en-US" altLang="ja-JP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8" name="図プレースホルダー 10"/>
          <p:cNvPicPr>
            <a:picLocks noChangeAspect="1"/>
          </p:cNvPicPr>
          <p:nvPr/>
        </p:nvPicPr>
        <p:blipFill>
          <a:blip r:embed="rId2" cstate="print"/>
          <a:srcRect l="-23522" r="-23522"/>
          <a:stretch>
            <a:fillRect/>
          </a:stretch>
        </p:blipFill>
        <p:spPr bwMode="auto">
          <a:xfrm>
            <a:off x="3352800" y="1219200"/>
            <a:ext cx="463923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rcRect l="2051" r="2051"/>
          <a:stretch>
            <a:fillRect/>
          </a:stretch>
        </p:blipFill>
        <p:spPr>
          <a:xfrm>
            <a:off x="609600" y="1219200"/>
            <a:ext cx="3025588" cy="2286000"/>
          </a:xfrm>
        </p:spPr>
      </p:pic>
      <p:pic>
        <p:nvPicPr>
          <p:cNvPr id="10" name="図プレースホルダー 5"/>
          <p:cNvPicPr>
            <a:picLocks noChangeAspect="1"/>
          </p:cNvPicPr>
          <p:nvPr/>
        </p:nvPicPr>
        <p:blipFill>
          <a:blip r:embed="rId4" cstate="print"/>
          <a:srcRect l="-5046" r="-5046"/>
          <a:stretch>
            <a:fillRect/>
          </a:stretch>
        </p:blipFill>
        <p:spPr bwMode="auto">
          <a:xfrm>
            <a:off x="6172200" y="2286000"/>
            <a:ext cx="2743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92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4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3.2</a:t>
            </a:r>
            <a:r>
              <a:rPr lang="ja-JP" altLang="en-US" dirty="0" smtClean="0"/>
              <a:t>. </a:t>
            </a:r>
            <a:r>
              <a:rPr kumimoji="1" lang="ja-JP" altLang="en-US" dirty="0" smtClean="0"/>
              <a:t>自車位置の設定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21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7924800" cy="2438400"/>
          </a:xfrm>
        </p:spPr>
        <p:txBody>
          <a:bodyPr/>
          <a:lstStyle/>
          <a:p>
            <a:r>
              <a:rPr lang="en-US" altLang="ja-JP" dirty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で自車位置を設定する。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 [2D Pose Estimate</a:t>
            </a:r>
            <a:r>
              <a:rPr lang="ja-JP" altLang="en-US" dirty="0" smtClean="0">
                <a:latin typeface="+mn-ea"/>
              </a:rPr>
              <a:t>]ボタンをクリックし、自車の現在位置と方向をマウスで指定する。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1.2 </a:t>
            </a:r>
            <a:r>
              <a:rPr lang="ja-JP" altLang="en-US" dirty="0" smtClean="0">
                <a:latin typeface="+mn-ea"/>
              </a:rPr>
              <a:t>点群や自車のモデルが表示される。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ボタンをクリックした時</a:t>
            </a:r>
            <a:r>
              <a:rPr lang="ja-JP" altLang="en-US" dirty="0" smtClean="0">
                <a:latin typeface="+mn-ea"/>
              </a:rPr>
              <a:t>にモデルが</a:t>
            </a:r>
            <a:r>
              <a:rPr lang="ja-JP" altLang="en-US" dirty="0">
                <a:latin typeface="+mn-ea"/>
              </a:rPr>
              <a:t>飛んでいってしまうときは位置が推定できて</a:t>
            </a:r>
            <a:r>
              <a:rPr lang="ja-JP" altLang="en-US" dirty="0" smtClean="0">
                <a:latin typeface="+mn-ea"/>
              </a:rPr>
              <a:t>いない。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ほぼ正確な位置を与えれて</a:t>
            </a:r>
            <a:r>
              <a:rPr lang="ja-JP" altLang="en-US" dirty="0" smtClean="0">
                <a:latin typeface="+mn-ea"/>
              </a:rPr>
              <a:t>いれば、モデルは飛んでいかない。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en-US" altLang="ja-JP" dirty="0" err="1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を</a:t>
            </a:r>
            <a:r>
              <a:rPr lang="en-US" altLang="ja-JP" dirty="0" smtClean="0">
                <a:latin typeface="+mn-ea"/>
              </a:rPr>
              <a:t>3D</a:t>
            </a:r>
            <a:r>
              <a:rPr lang="ja-JP" altLang="en-US" dirty="0" smtClean="0">
                <a:latin typeface="+mn-ea"/>
              </a:rPr>
              <a:t>表示にして</a:t>
            </a:r>
            <a:r>
              <a:rPr lang="en-US" altLang="ja-JP" dirty="0" smtClean="0">
                <a:latin typeface="+mn-ea"/>
              </a:rPr>
              <a:t>([</a:t>
            </a:r>
            <a:r>
              <a:rPr lang="en-US" altLang="ja-JP" dirty="0" err="1" smtClean="0">
                <a:latin typeface="+mn-ea"/>
              </a:rPr>
              <a:t>ThirdPersonFollower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にして</a:t>
            </a:r>
            <a:r>
              <a:rPr lang="en-US" altLang="ja-JP" dirty="0" smtClean="0">
                <a:latin typeface="+mn-ea"/>
              </a:rPr>
              <a:t>)</a:t>
            </a:r>
            <a:r>
              <a:rPr lang="ja-JP" altLang="en-US" dirty="0" err="1" smtClean="0">
                <a:latin typeface="+mn-ea"/>
              </a:rPr>
              <a:t>、</a:t>
            </a:r>
            <a:r>
              <a:rPr lang="ja-JP" altLang="en-US" dirty="0" smtClean="0">
                <a:latin typeface="+mn-ea"/>
              </a:rPr>
              <a:t>高さが合っているか、念のため確認する。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止まっていてもずれていることが</a:t>
            </a:r>
            <a:r>
              <a:rPr lang="ja-JP" altLang="en-US" dirty="0" smtClean="0">
                <a:latin typeface="+mn-ea"/>
              </a:rPr>
              <a:t>あるため、一度車両を</a:t>
            </a:r>
            <a:r>
              <a:rPr lang="ja-JP" altLang="en-US" dirty="0">
                <a:latin typeface="+mn-ea"/>
              </a:rPr>
              <a:t>動かして推定できているのかを見た方</a:t>
            </a:r>
            <a:r>
              <a:rPr lang="ja-JP" altLang="en-US" dirty="0" smtClean="0">
                <a:latin typeface="+mn-ea"/>
              </a:rPr>
              <a:t>がよい。</a:t>
            </a:r>
            <a:endParaRPr lang="en-US" altLang="ja-JP" dirty="0">
              <a:latin typeface="+mn-ea"/>
            </a:endParaRPr>
          </a:p>
          <a:p>
            <a:pPr lvl="3"/>
            <a:r>
              <a:rPr lang="en-US" altLang="en-US" dirty="0" smtClean="0">
                <a:latin typeface="+mn-ea"/>
              </a:rPr>
              <a:t>車両</a:t>
            </a:r>
            <a:r>
              <a:rPr lang="ja-JP" altLang="en-US" dirty="0" smtClean="0">
                <a:latin typeface="+mn-ea"/>
              </a:rPr>
              <a:t>は</a:t>
            </a:r>
            <a:r>
              <a:rPr lang="ja-JP" altLang="en-US" dirty="0">
                <a:latin typeface="+mn-ea"/>
              </a:rPr>
              <a:t>５０</a:t>
            </a:r>
            <a:r>
              <a:rPr lang="en-US" altLang="ja-JP" dirty="0">
                <a:latin typeface="+mn-ea"/>
              </a:rPr>
              <a:t>m</a:t>
            </a:r>
            <a:r>
              <a:rPr lang="ja-JP" altLang="en-US" dirty="0">
                <a:latin typeface="+mn-ea"/>
              </a:rPr>
              <a:t>くらい動かすと</a:t>
            </a:r>
            <a:r>
              <a:rPr lang="ja-JP" altLang="en-US" dirty="0" smtClean="0">
                <a:latin typeface="+mn-ea"/>
              </a:rPr>
              <a:t>よい。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8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/>
          <a:srcRect l="-30846" r="-30846"/>
          <a:stretch>
            <a:fillRect/>
          </a:stretch>
        </p:blipFill>
        <p:spPr>
          <a:xfrm>
            <a:off x="1676400" y="1143000"/>
            <a:ext cx="5867400" cy="2590800"/>
          </a:xfrm>
        </p:spPr>
      </p:pic>
    </p:spTree>
    <p:extLst>
      <p:ext uri="{BB962C8B-B14F-4D97-AF65-F5344CB8AC3E}">
        <p14:creationId xmlns:p14="http://schemas.microsoft.com/office/powerpoint/2010/main" val="287725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0"/>
          <p:cNvPicPr>
            <a:picLocks noGrp="1" noChangeAspect="1"/>
          </p:cNvPicPr>
          <p:nvPr>
            <p:ph sz="quarter" idx="15"/>
          </p:nvPr>
        </p:nvPicPr>
        <p:blipFill>
          <a:blip r:embed="rId3" cstate="print"/>
          <a:srcRect t="-24915" b="-24915"/>
          <a:stretch>
            <a:fillRect/>
          </a:stretch>
        </p:blipFill>
        <p:spPr>
          <a:xfrm>
            <a:off x="304800" y="457200"/>
            <a:ext cx="3733800" cy="4095136"/>
          </a:xfrm>
        </p:spPr>
      </p:pic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3.</a:t>
            </a:r>
            <a:r>
              <a:rPr lang="ja-JP" altLang="en-US" dirty="0" smtClean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 経路の読み込み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22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 smtClean="0">
                <a:latin typeface="+mn-ea"/>
              </a:rPr>
              <a:t>経路を指定する。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Computing]</a:t>
            </a:r>
            <a:r>
              <a:rPr lang="ja-JP" altLang="en-US" dirty="0">
                <a:latin typeface="+mn-ea"/>
              </a:rPr>
              <a:t>タブの</a:t>
            </a:r>
            <a:r>
              <a:rPr lang="en-US" altLang="ja-JP" dirty="0">
                <a:latin typeface="+mn-ea"/>
              </a:rPr>
              <a:t>[Motion Planning]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[</a:t>
            </a:r>
            <a:r>
              <a:rPr lang="en-US" altLang="ja-JP" dirty="0" err="1">
                <a:latin typeface="+mn-ea"/>
              </a:rPr>
              <a:t>waypoint_maker</a:t>
            </a:r>
            <a:r>
              <a:rPr lang="ja-JP" altLang="en-US" dirty="0">
                <a:latin typeface="+mn-ea"/>
              </a:rPr>
              <a:t>]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[</a:t>
            </a:r>
            <a:r>
              <a:rPr lang="en-US" altLang="ja-JP" dirty="0" err="1" smtClean="0">
                <a:latin typeface="+mn-ea"/>
              </a:rPr>
              <a:t>waypoint_loader</a:t>
            </a:r>
            <a:r>
              <a:rPr lang="ja-JP" altLang="en-US" dirty="0">
                <a:latin typeface="+mn-ea"/>
              </a:rPr>
              <a:t>]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[app</a:t>
            </a:r>
            <a:r>
              <a:rPr lang="en-US" altLang="ja-JP" dirty="0" smtClean="0">
                <a:latin typeface="+mn-ea"/>
              </a:rPr>
              <a:t>] </a:t>
            </a:r>
            <a:r>
              <a:rPr lang="ja-JP" altLang="en-US" dirty="0" smtClean="0">
                <a:latin typeface="+mn-ea"/>
              </a:rPr>
              <a:t>を</a:t>
            </a:r>
            <a:r>
              <a:rPr lang="ja-JP" altLang="en-US" dirty="0">
                <a:latin typeface="+mn-ea"/>
              </a:rPr>
              <a:t>クリックして「</a:t>
            </a:r>
            <a:r>
              <a:rPr lang="en-US" altLang="ja-JP" dirty="0" err="1">
                <a:latin typeface="+mn-ea"/>
              </a:rPr>
              <a:t>waypoint_loader</a:t>
            </a:r>
            <a:r>
              <a:rPr lang="ja-JP" altLang="en-US" dirty="0">
                <a:latin typeface="+mn-ea"/>
              </a:rPr>
              <a:t>」ウィンドウ</a:t>
            </a:r>
            <a:r>
              <a:rPr lang="ja-JP" altLang="en-US" dirty="0" smtClean="0">
                <a:latin typeface="+mn-ea"/>
              </a:rPr>
              <a:t>を立ち上げる</a:t>
            </a:r>
            <a:r>
              <a:rPr lang="ja-JP" altLang="en-US" dirty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1.2</a:t>
            </a:r>
            <a:r>
              <a:rPr lang="ja-JP" altLang="en-US" dirty="0" smtClean="0">
                <a:latin typeface="+mn-ea"/>
              </a:rPr>
              <a:t> “</a:t>
            </a:r>
            <a:r>
              <a:rPr lang="en-US" altLang="ja-JP" dirty="0">
                <a:latin typeface="+mn-ea"/>
              </a:rPr>
              <a:t>Driving</a:t>
            </a:r>
            <a:r>
              <a:rPr lang="ja-JP" altLang="en-US" dirty="0">
                <a:latin typeface="+mn-ea"/>
              </a:rPr>
              <a:t>”と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“</a:t>
            </a:r>
            <a:r>
              <a:rPr lang="en-US" altLang="ja-JP" dirty="0">
                <a:latin typeface="+mn-ea"/>
              </a:rPr>
              <a:t>Passing</a:t>
            </a:r>
            <a:r>
              <a:rPr lang="ja-JP" altLang="en-US" dirty="0">
                <a:latin typeface="+mn-ea"/>
              </a:rPr>
              <a:t>”をそれぞれロード</a:t>
            </a:r>
            <a:r>
              <a:rPr lang="ja-JP" altLang="en-US" dirty="0" smtClean="0">
                <a:latin typeface="+mn-ea"/>
              </a:rPr>
              <a:t>して</a:t>
            </a:r>
            <a:r>
              <a:rPr lang="en-US" altLang="ja-JP" dirty="0" smtClean="0">
                <a:latin typeface="+mn-ea"/>
              </a:rPr>
              <a:t>[OK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ボタン</a:t>
            </a:r>
            <a:r>
              <a:rPr lang="ja-JP" altLang="en-US" dirty="0">
                <a:latin typeface="+mn-ea"/>
              </a:rPr>
              <a:t>をクリックしてウィンドウを閉じる。</a:t>
            </a:r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指定した経路を読み込む。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 smtClean="0">
                <a:latin typeface="+mn-ea"/>
              </a:rPr>
              <a:t>2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waypoint_maker</a:t>
            </a:r>
            <a:r>
              <a:rPr lang="en-US" altLang="en-US" dirty="0">
                <a:latin typeface="+mn-ea"/>
              </a:rPr>
              <a:t>] </a:t>
            </a:r>
            <a:r>
              <a:rPr lang="en-US" altLang="ja-JP" dirty="0">
                <a:latin typeface="+mn-ea"/>
              </a:rPr>
              <a:t>- 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waypoint_loder</a:t>
            </a:r>
            <a:r>
              <a:rPr lang="en-US" altLang="en-US" dirty="0" smtClean="0">
                <a:latin typeface="+mn-ea"/>
              </a:rPr>
              <a:t>] </a:t>
            </a:r>
            <a:r>
              <a:rPr lang="ja-JP" altLang="en-US" dirty="0" smtClean="0">
                <a:latin typeface="+mn-ea"/>
              </a:rPr>
              <a:t>の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r>
              <a:rPr lang="en-US" altLang="ja-JP" dirty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で経路が表示される。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3.1 </a:t>
            </a:r>
            <a:r>
              <a:rPr lang="ja-JP" altLang="en-US" dirty="0" smtClean="0">
                <a:latin typeface="+mn-ea"/>
              </a:rPr>
              <a:t>読み込まれた経路</a:t>
            </a:r>
            <a:r>
              <a:rPr lang="ja-JP" altLang="en-US" dirty="0">
                <a:latin typeface="+mn-ea"/>
              </a:rPr>
              <a:t>が青い点で表示される。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/>
          <a:srcRect t="21029" b="21029"/>
          <a:stretch>
            <a:fillRect/>
          </a:stretch>
        </p:blipFill>
        <p:spPr>
          <a:xfrm>
            <a:off x="4343400" y="1295400"/>
            <a:ext cx="4659406" cy="2057400"/>
          </a:xfrm>
        </p:spPr>
      </p:pic>
    </p:spTree>
    <p:extLst>
      <p:ext uri="{BB962C8B-B14F-4D97-AF65-F5344CB8AC3E}">
        <p14:creationId xmlns:p14="http://schemas.microsoft.com/office/powerpoint/2010/main" val="272175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3.4</a:t>
            </a:r>
            <a:r>
              <a:rPr lang="ja-JP" altLang="en-US" dirty="0" smtClean="0"/>
              <a:t>. 経路計画および</a:t>
            </a:r>
            <a:r>
              <a:rPr lang="ja-JP" altLang="en-US" dirty="0"/>
              <a:t>経路</a:t>
            </a:r>
            <a:r>
              <a:rPr lang="ja-JP" altLang="en-US" dirty="0" smtClean="0"/>
              <a:t>追従と車両</a:t>
            </a:r>
            <a:r>
              <a:rPr lang="ja-JP" altLang="en-US" dirty="0"/>
              <a:t>位置制御の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23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経路計画の設定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 [</a:t>
            </a:r>
            <a:r>
              <a:rPr lang="en-US" altLang="ja-JP" dirty="0">
                <a:latin typeface="+mn-ea"/>
              </a:rPr>
              <a:t>Mission Planning</a:t>
            </a:r>
            <a:r>
              <a:rPr lang="ja-JP" altLang="en-US" dirty="0">
                <a:latin typeface="+mn-ea"/>
              </a:rPr>
              <a:t>]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lane_planner</a:t>
            </a:r>
            <a:r>
              <a:rPr lang="en-US" altLang="ja-JP" dirty="0" smtClean="0">
                <a:latin typeface="+mn-ea"/>
              </a:rPr>
              <a:t>]</a:t>
            </a:r>
          </a:p>
          <a:p>
            <a:pPr lvl="5"/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lane_rule</a:t>
            </a:r>
            <a:r>
              <a:rPr lang="ja-JP" altLang="en-US" dirty="0">
                <a:latin typeface="+mn-ea"/>
              </a:rPr>
              <a:t>] 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lane_select</a:t>
            </a:r>
            <a:r>
              <a:rPr lang="en-US" altLang="en-US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lane_select</a:t>
            </a:r>
            <a:r>
              <a:rPr lang="en-US" altLang="ja-JP" dirty="0">
                <a:latin typeface="+mn-ea"/>
              </a:rPr>
              <a:t>] - [app]</a:t>
            </a:r>
            <a:r>
              <a:rPr lang="ja-JP" altLang="en-US" dirty="0">
                <a:latin typeface="+mn-ea"/>
              </a:rPr>
              <a:t>リンクをクリックして「</a:t>
            </a:r>
            <a:r>
              <a:rPr lang="en-US" altLang="ja-JP" dirty="0" err="1">
                <a:latin typeface="+mn-ea"/>
              </a:rPr>
              <a:t>lane_select</a:t>
            </a:r>
            <a:r>
              <a:rPr lang="ja-JP" altLang="en-US" dirty="0">
                <a:latin typeface="+mn-ea"/>
              </a:rPr>
              <a:t>」ウインドウを</a:t>
            </a:r>
            <a:r>
              <a:rPr lang="ja-JP" altLang="en-US" dirty="0" smtClean="0">
                <a:latin typeface="+mn-ea"/>
              </a:rPr>
              <a:t>立ち上げて、</a:t>
            </a:r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Driving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ラジオボタンが選択されていることを確認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 smtClean="0">
              <a:latin typeface="+mn-ea"/>
            </a:endParaRPr>
          </a:p>
          <a:p>
            <a:pPr marL="909325" lvl="6"/>
            <a:endParaRPr lang="en-US" altLang="ja-JP" dirty="0"/>
          </a:p>
          <a:p>
            <a:pPr lvl="0"/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経路追従の設定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 [</a:t>
            </a:r>
            <a:r>
              <a:rPr lang="en-US" altLang="ja-JP" dirty="0">
                <a:latin typeface="+mn-ea"/>
              </a:rPr>
              <a:t>Motion Planning</a:t>
            </a:r>
            <a:r>
              <a:rPr lang="en-US" altLang="en-US" dirty="0">
                <a:latin typeface="+mn-ea"/>
              </a:rPr>
              <a:t>] - [</a:t>
            </a:r>
            <a:r>
              <a:rPr lang="en-US" altLang="ja-JP" dirty="0" err="1">
                <a:latin typeface="+mn-ea"/>
              </a:rPr>
              <a:t>driving_plannner</a:t>
            </a:r>
            <a:r>
              <a:rPr lang="en-US" altLang="en-US" dirty="0">
                <a:latin typeface="+mn-ea"/>
              </a:rPr>
              <a:t>]</a:t>
            </a:r>
          </a:p>
          <a:p>
            <a:pPr lvl="5"/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velocity_set</a:t>
            </a:r>
            <a:r>
              <a:rPr lang="en-US" altLang="en-US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path_select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2.2 </a:t>
            </a:r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Motion Planning</a:t>
            </a:r>
            <a:r>
              <a:rPr lang="ja-JP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–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waypoint_follower</a:t>
            </a:r>
            <a:r>
              <a:rPr lang="ja-JP" altLang="en-US" dirty="0">
                <a:latin typeface="+mn-ea"/>
              </a:rPr>
              <a:t>]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pure_pursuit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[app]</a:t>
            </a:r>
            <a:r>
              <a:rPr lang="ja-JP" altLang="en-US" dirty="0">
                <a:latin typeface="+mn-ea"/>
              </a:rPr>
              <a:t>リンクをクリックして「</a:t>
            </a:r>
            <a:r>
              <a:rPr lang="en-US" altLang="ja-JP" dirty="0" err="1">
                <a:latin typeface="+mn-ea"/>
              </a:rPr>
              <a:t>waypoint_follower</a:t>
            </a:r>
            <a:r>
              <a:rPr lang="ja-JP" altLang="en-US" dirty="0">
                <a:latin typeface="+mn-ea"/>
              </a:rPr>
              <a:t>」ウィンドウを</a:t>
            </a:r>
            <a:r>
              <a:rPr lang="ja-JP" altLang="en-US" dirty="0" smtClean="0">
                <a:latin typeface="+mn-ea"/>
              </a:rPr>
              <a:t>立ち上げて、</a:t>
            </a:r>
            <a:r>
              <a:rPr lang="en-US" altLang="ja-JP" dirty="0" smtClean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 smtClean="0">
                <a:latin typeface="+mn-ea"/>
              </a:rPr>
              <a:t>Linear</a:t>
            </a:r>
            <a:r>
              <a:rPr lang="ja-JP" altLang="ja-JP" dirty="0" smtClean="0">
                <a:latin typeface="+mn-ea"/>
              </a:rPr>
              <a:t>_</a:t>
            </a:r>
            <a:r>
              <a:rPr lang="en-US" altLang="ja-JP" dirty="0" smtClean="0">
                <a:latin typeface="+mn-ea"/>
              </a:rPr>
              <a:t>Interpolate</a:t>
            </a:r>
            <a:r>
              <a:rPr lang="ja-JP" altLang="en-US" dirty="0" smtClean="0">
                <a:latin typeface="+mn-ea"/>
              </a:rPr>
              <a:t>] チェックボックスが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になっていることを確認する。</a:t>
            </a:r>
            <a:endParaRPr lang="en-US" altLang="ja-JP" dirty="0" smtClean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pure_pursuit</a:t>
            </a:r>
            <a:r>
              <a:rPr lang="ja-JP" altLang="en-US" dirty="0">
                <a:latin typeface="+mn-ea"/>
              </a:rPr>
              <a:t>] 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twist_filter</a:t>
            </a:r>
            <a:r>
              <a:rPr lang="ja-JP" altLang="en-US" dirty="0">
                <a:latin typeface="+mn-ea"/>
              </a:rPr>
              <a:t>] </a:t>
            </a:r>
            <a:r>
              <a:rPr lang="en-US" altLang="ja-JP" dirty="0">
                <a:latin typeface="+mn-ea"/>
              </a:rPr>
              <a:t>–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[app]</a:t>
            </a:r>
            <a:r>
              <a:rPr lang="ja-JP" altLang="en-US" dirty="0">
                <a:latin typeface="+mn-ea"/>
              </a:rPr>
              <a:t>リンクをクリックして「</a:t>
            </a:r>
            <a:r>
              <a:rPr lang="en-US" altLang="ja-JP" dirty="0" err="1">
                <a:latin typeface="+mn-ea"/>
              </a:rPr>
              <a:t>twist_filter</a:t>
            </a:r>
            <a:r>
              <a:rPr lang="ja-JP" altLang="en-US" dirty="0">
                <a:latin typeface="+mn-ea"/>
              </a:rPr>
              <a:t>」ウィンドウを</a:t>
            </a:r>
            <a:r>
              <a:rPr lang="ja-JP" altLang="en-US" dirty="0" smtClean="0">
                <a:latin typeface="+mn-ea"/>
              </a:rPr>
              <a:t>立ち上げて、</a:t>
            </a:r>
            <a:r>
              <a:rPr lang="en-US" altLang="ja-JP" dirty="0" smtClean="0">
                <a:latin typeface="+mn-ea"/>
              </a:rPr>
              <a:t> 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lateral_accell</a:t>
            </a:r>
            <a:r>
              <a:rPr lang="en-US" altLang="ja-JP" dirty="0">
                <a:latin typeface="+mn-ea"/>
              </a:rPr>
              <a:t> Limit</a:t>
            </a:r>
            <a:r>
              <a:rPr lang="en-US" altLang="en-US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が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en-US" dirty="0">
                <a:latin typeface="+mn-ea"/>
              </a:rPr>
              <a:t>”</a:t>
            </a:r>
            <a:r>
              <a:rPr lang="en-US" altLang="ja-JP" dirty="0">
                <a:latin typeface="+mn-ea"/>
              </a:rPr>
              <a:t>5</a:t>
            </a:r>
            <a:r>
              <a:rPr lang="en-US" altLang="en-US" dirty="0">
                <a:latin typeface="+mn-ea"/>
              </a:rPr>
              <a:t>”</a:t>
            </a:r>
            <a:r>
              <a:rPr lang="ja-JP" altLang="en-US" dirty="0">
                <a:latin typeface="+mn-ea"/>
              </a:rPr>
              <a:t>になっていることを確認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5"/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twist_filter</a:t>
            </a:r>
            <a:r>
              <a:rPr lang="en-US" altLang="en-US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 smtClean="0">
              <a:latin typeface="+mn-ea"/>
            </a:endParaRPr>
          </a:p>
          <a:p>
            <a:pPr lvl="5"/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車両の位置制御の設定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3.1 NDT</a:t>
            </a:r>
            <a:r>
              <a:rPr lang="ja-JP" altLang="en-US" dirty="0">
                <a:latin typeface="+mn-ea"/>
              </a:rPr>
              <a:t>の後「</a:t>
            </a:r>
            <a:r>
              <a:rPr lang="en-US" altLang="ja-JP" dirty="0" smtClean="0">
                <a:latin typeface="+mn-ea"/>
              </a:rPr>
              <a:t>Localization</a:t>
            </a:r>
            <a:r>
              <a:rPr lang="ja-JP" altLang="en-US" dirty="0">
                <a:latin typeface="+mn-ea"/>
              </a:rPr>
              <a:t>」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vel_pose_mux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–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[</a:t>
            </a:r>
            <a:r>
              <a:rPr lang="en-US" altLang="ja-JP" dirty="0" err="1">
                <a:latin typeface="+mn-ea"/>
              </a:rPr>
              <a:t>vel_pose_mux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にする</a:t>
            </a:r>
            <a:r>
              <a:rPr lang="ja-JP" altLang="en-US" dirty="0" smtClean="0">
                <a:latin typeface="+mn-ea"/>
              </a:rPr>
              <a:t>。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341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3.5</a:t>
            </a:r>
            <a:r>
              <a:rPr lang="ja-JP" altLang="en-US" dirty="0" smtClean="0"/>
              <a:t>. 走行開始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24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 smtClean="0">
                <a:latin typeface="+mn-ea"/>
              </a:rPr>
              <a:t>車両を開始</a:t>
            </a:r>
            <a:r>
              <a:rPr lang="ja-JP" altLang="en-US" dirty="0">
                <a:latin typeface="+mn-ea"/>
              </a:rPr>
              <a:t>位置</a:t>
            </a:r>
            <a:r>
              <a:rPr lang="ja-JP" altLang="en-US" dirty="0" smtClean="0">
                <a:latin typeface="+mn-ea"/>
              </a:rPr>
              <a:t>に移動</a:t>
            </a:r>
            <a:r>
              <a:rPr lang="ja-JP" altLang="en-US" dirty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1.1 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フットブレーキを踏みこむ。</a:t>
            </a:r>
            <a:endParaRPr lang="en-US" altLang="ja-JP" dirty="0" smtClean="0">
              <a:solidFill>
                <a:srgbClr val="2A2E32">
                  <a:lumMod val="90000"/>
                  <a:lumOff val="10000"/>
                </a:srgbClr>
              </a:solidFill>
              <a:latin typeface="+mn-ea"/>
            </a:endParaRPr>
          </a:p>
          <a:p>
            <a:pPr lvl="1"/>
            <a:r>
              <a:rPr lang="en-US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1.2 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車両</a:t>
            </a:r>
            <a:r>
              <a:rPr lang="ja-JP" altLang="en-US" dirty="0" smtClean="0">
                <a:latin typeface="+mn-ea"/>
              </a:rPr>
              <a:t>の</a:t>
            </a:r>
            <a:r>
              <a:rPr lang="ja-JP" altLang="en-US" dirty="0">
                <a:latin typeface="+mn-ea"/>
              </a:rPr>
              <a:t>ギアを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[D]</a:t>
            </a:r>
            <a:r>
              <a:rPr lang="ja-JP" altLang="en-US" dirty="0" smtClean="0">
                <a:latin typeface="+mn-ea"/>
              </a:rPr>
              <a:t>（ドライブ）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モードを切り替える。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>
                <a:latin typeface="+mn-ea"/>
              </a:rPr>
              <a:t>2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 車両制御用</a:t>
            </a:r>
            <a:r>
              <a:rPr lang="en-US" altLang="ja-JP" dirty="0" smtClean="0">
                <a:latin typeface="+mn-ea"/>
              </a:rPr>
              <a:t> PC</a:t>
            </a:r>
            <a:r>
              <a:rPr lang="ja-JP" altLang="ja-JP" dirty="0" smtClean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で マニュアルモードからプログラムモードへ切り替える。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モード</a:t>
            </a:r>
            <a:r>
              <a:rPr lang="ja-JP" altLang="en-US" dirty="0">
                <a:latin typeface="+mn-ea"/>
              </a:rPr>
              <a:t>切替により、</a:t>
            </a:r>
            <a:r>
              <a:rPr lang="en-US" altLang="ja-JP" dirty="0">
                <a:latin typeface="+mn-ea"/>
              </a:rPr>
              <a:t>Autoware</a:t>
            </a:r>
            <a:r>
              <a:rPr lang="ja-JP" altLang="en-US" dirty="0">
                <a:latin typeface="+mn-ea"/>
              </a:rPr>
              <a:t>からのデータ（目標速度・目標位置）で</a:t>
            </a:r>
            <a:r>
              <a:rPr lang="ja-JP" altLang="en-US" dirty="0" smtClean="0">
                <a:latin typeface="+mn-ea"/>
              </a:rPr>
              <a:t>実験車が</a:t>
            </a:r>
            <a:r>
              <a:rPr lang="ja-JP" altLang="en-US" dirty="0">
                <a:latin typeface="+mn-ea"/>
              </a:rPr>
              <a:t>走行する。</a:t>
            </a:r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走行開始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>
                <a:latin typeface="+mn-ea"/>
              </a:rPr>
              <a:t>3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フットブレーキを解除すると動き出す。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>
                <a:latin typeface="+mn-ea"/>
              </a:rPr>
              <a:t>3</a:t>
            </a:r>
            <a:r>
              <a:rPr lang="en-US" altLang="ja-JP" dirty="0" smtClean="0">
                <a:latin typeface="+mn-ea"/>
              </a:rPr>
              <a:t>.2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では車両の</a:t>
            </a:r>
            <a:r>
              <a:rPr lang="ja-JP" altLang="en-US" dirty="0">
                <a:latin typeface="+mn-ea"/>
              </a:rPr>
              <a:t>向かう目標点となる、黄緑の丸が表示される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最初は車両の現在位置と異なる場所に示されていても、経路に乗ると表示と位置が合致して移動していく。</a:t>
            </a:r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8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rcRect l="-51331" r="-51331"/>
          <a:stretch>
            <a:fillRect/>
          </a:stretch>
        </p:blipFill>
        <p:spPr>
          <a:xfrm>
            <a:off x="-609600" y="1143000"/>
            <a:ext cx="5867400" cy="2590800"/>
          </a:xfrm>
        </p:spPr>
      </p:pic>
      <p:pic>
        <p:nvPicPr>
          <p:cNvPr id="10" name="図プレースホルダー 11"/>
          <p:cNvPicPr>
            <a:picLocks noChangeAspect="1"/>
          </p:cNvPicPr>
          <p:nvPr/>
        </p:nvPicPr>
        <p:blipFill>
          <a:blip r:embed="rId4" cstate="print"/>
          <a:srcRect l="18368" r="18368"/>
          <a:stretch>
            <a:fillRect/>
          </a:stretch>
        </p:blipFill>
        <p:spPr>
          <a:xfrm>
            <a:off x="5334000" y="1143000"/>
            <a:ext cx="213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22" b="-23322"/>
          <a:stretch>
            <a:fillRect/>
          </a:stretch>
        </p:blipFill>
        <p:spPr>
          <a:xfrm>
            <a:off x="5105400" y="533400"/>
            <a:ext cx="3429000" cy="3760839"/>
          </a:xfrm>
          <a:prstGeom prst="rect">
            <a:avLst/>
          </a:prstGeom>
        </p:spPr>
      </p:pic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3.6.</a:t>
            </a:r>
            <a:r>
              <a:rPr lang="ja-JP" altLang="en-US" dirty="0" smtClean="0"/>
              <a:t> 経路</a:t>
            </a:r>
            <a:r>
              <a:rPr lang="ja-JP" altLang="en-US" dirty="0"/>
              <a:t>追従時の信号での停止・</a:t>
            </a:r>
            <a:r>
              <a:rPr lang="ja-JP" altLang="en-US" dirty="0" smtClean="0"/>
              <a:t>走行（</a:t>
            </a:r>
            <a:r>
              <a:rPr lang="en-US" altLang="ja-JP" dirty="0" smtClean="0"/>
              <a:t>1/2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25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839200" cy="2438400"/>
          </a:xfrm>
        </p:spPr>
        <p:txBody>
          <a:bodyPr/>
          <a:lstStyle/>
          <a:p>
            <a:r>
              <a:rPr lang="ja-JP" altLang="en-US" dirty="0">
                <a:latin typeface="+mn-ea"/>
              </a:rPr>
              <a:t>信号機</a:t>
            </a:r>
            <a:r>
              <a:rPr lang="ja-JP" altLang="en-US" dirty="0" smtClean="0">
                <a:latin typeface="+mn-ea"/>
              </a:rPr>
              <a:t>の場所および色を認識する設定を行う。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 smtClean="0">
                <a:latin typeface="+mn-ea"/>
              </a:rPr>
              <a:t>Computing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タブ</a:t>
            </a:r>
            <a:r>
              <a:rPr lang="ja-JP" altLang="en-US" dirty="0">
                <a:latin typeface="+mn-ea"/>
              </a:rPr>
              <a:t>の</a:t>
            </a:r>
            <a:r>
              <a:rPr lang="en-US" altLang="ja-JP" dirty="0">
                <a:latin typeface="+mn-ea"/>
              </a:rPr>
              <a:t>[Detection]-[</a:t>
            </a:r>
            <a:r>
              <a:rPr lang="en-US" altLang="ja-JP" dirty="0" err="1">
                <a:latin typeface="+mn-ea"/>
              </a:rPr>
              <a:t>road_wizard</a:t>
            </a:r>
            <a:r>
              <a:rPr lang="en-US" altLang="ja-JP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で</a:t>
            </a:r>
            <a:r>
              <a:rPr lang="ja-JP" altLang="en-US" dirty="0" smtClean="0">
                <a:latin typeface="+mn-ea"/>
              </a:rPr>
              <a:t>、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feat_proj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および</a:t>
            </a:r>
            <a:r>
              <a:rPr lang="ja-JP" altLang="en-US" dirty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region_tlr</a:t>
            </a:r>
            <a:r>
              <a:rPr lang="ja-JP" altLang="en-US" dirty="0">
                <a:latin typeface="+mn-ea"/>
              </a:rPr>
              <a:t>]チェックボックスを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>
                <a:latin typeface="+mn-ea"/>
              </a:rPr>
              <a:t>に</a:t>
            </a:r>
            <a:r>
              <a:rPr lang="ja-JP" altLang="en-US" dirty="0" smtClean="0">
                <a:latin typeface="+mn-ea"/>
              </a:rPr>
              <a:t>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1.2 </a:t>
            </a:r>
            <a:r>
              <a:rPr lang="ja-JP" altLang="en-US" dirty="0" smtClean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region_tlr</a:t>
            </a:r>
            <a:r>
              <a:rPr lang="ja-JP" altLang="en-US" dirty="0" smtClean="0">
                <a:latin typeface="+mn-ea"/>
              </a:rPr>
              <a:t>]の</a:t>
            </a:r>
            <a:r>
              <a:rPr lang="ja-JP" altLang="en-US" dirty="0">
                <a:latin typeface="+mn-ea"/>
              </a:rPr>
              <a:t>[</a:t>
            </a:r>
            <a:r>
              <a:rPr lang="en-US" altLang="ja-JP" dirty="0" smtClean="0">
                <a:latin typeface="+mn-ea"/>
              </a:rPr>
              <a:t>app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を</a:t>
            </a:r>
            <a:r>
              <a:rPr lang="ja-JP" altLang="en-US" dirty="0">
                <a:latin typeface="+mn-ea"/>
              </a:rPr>
              <a:t>クリックして</a:t>
            </a:r>
            <a:r>
              <a:rPr lang="ja-JP" altLang="en-US" dirty="0" smtClean="0">
                <a:latin typeface="+mn-ea"/>
              </a:rPr>
              <a:t>、[</a:t>
            </a:r>
            <a:r>
              <a:rPr lang="en-US" altLang="ja-JP" dirty="0" smtClean="0">
                <a:latin typeface="+mn-ea"/>
              </a:rPr>
              <a:t>superimpose result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ウィンドウ</a:t>
            </a:r>
            <a:r>
              <a:rPr lang="ja-JP" altLang="en-US" dirty="0">
                <a:latin typeface="+mn-ea"/>
              </a:rPr>
              <a:t>を立ち上げる。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1.3 </a:t>
            </a:r>
            <a:r>
              <a:rPr lang="ja-JP" altLang="en-US" dirty="0" smtClean="0">
                <a:latin typeface="+mn-ea"/>
              </a:rPr>
              <a:t>「</a:t>
            </a:r>
            <a:r>
              <a:rPr lang="en-US" altLang="ja-JP" dirty="0">
                <a:latin typeface="+mn-ea"/>
              </a:rPr>
              <a:t>Display superimpose result</a:t>
            </a:r>
            <a:r>
              <a:rPr lang="ja-JP" altLang="en-US" dirty="0">
                <a:latin typeface="+mn-ea"/>
              </a:rPr>
              <a:t>」を </a:t>
            </a:r>
            <a:r>
              <a:rPr lang="ja-JP" altLang="en-US" dirty="0" smtClean="0">
                <a:latin typeface="+mn-ea"/>
              </a:rPr>
              <a:t>チェックする。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信号の位置に丸が表示されるので、実際の信号の位置とずれがある場合は</a:t>
            </a:r>
            <a:r>
              <a:rPr lang="ja-JP" altLang="en-US" dirty="0" smtClean="0">
                <a:latin typeface="+mn-ea"/>
              </a:rPr>
              <a:t>、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feat_proj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の</a:t>
            </a:r>
            <a:r>
              <a:rPr lang="ja-JP" altLang="en-US" dirty="0">
                <a:latin typeface="+mn-ea"/>
              </a:rPr>
              <a:t>[</a:t>
            </a:r>
            <a:r>
              <a:rPr lang="en-US" altLang="ja-JP" dirty="0" smtClean="0">
                <a:latin typeface="+mn-ea"/>
              </a:rPr>
              <a:t>app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を</a:t>
            </a:r>
            <a:r>
              <a:rPr lang="ja-JP" altLang="en-US" dirty="0">
                <a:latin typeface="+mn-ea"/>
              </a:rPr>
              <a:t>クリックし</a:t>
            </a:r>
            <a:r>
              <a:rPr lang="ja-JP" altLang="en-US" dirty="0" smtClean="0">
                <a:latin typeface="+mn-ea"/>
              </a:rPr>
              <a:t>、</a:t>
            </a:r>
            <a:r>
              <a:rPr lang="en-US" altLang="ja-JP" dirty="0" smtClean="0">
                <a:latin typeface="+mn-ea"/>
              </a:rPr>
              <a:t>[</a:t>
            </a:r>
            <a:r>
              <a:rPr lang="ja-JP" altLang="en-US" dirty="0" smtClean="0">
                <a:latin typeface="+mn-ea"/>
              </a:rPr>
              <a:t>ｘ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と</a:t>
            </a:r>
            <a:r>
              <a:rPr lang="ja-JP" altLang="en-US" dirty="0">
                <a:latin typeface="+mn-ea"/>
              </a:rPr>
              <a:t>[</a:t>
            </a:r>
            <a:r>
              <a:rPr lang="en-US" altLang="ja-JP" dirty="0" smtClean="0">
                <a:latin typeface="+mn-ea"/>
              </a:rPr>
              <a:t>y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の</a:t>
            </a:r>
            <a:r>
              <a:rPr lang="ja-JP" altLang="en-US" dirty="0">
                <a:latin typeface="+mn-ea"/>
              </a:rPr>
              <a:t>スライダーを</a:t>
            </a:r>
            <a:r>
              <a:rPr lang="ja-JP" altLang="en-US" dirty="0" smtClean="0">
                <a:latin typeface="+mn-ea"/>
              </a:rPr>
              <a:t>操作して</a:t>
            </a:r>
            <a:r>
              <a:rPr lang="ja-JP" altLang="en-US" dirty="0">
                <a:latin typeface="+mn-ea"/>
              </a:rPr>
              <a:t>、位置を</a:t>
            </a:r>
            <a:r>
              <a:rPr lang="ja-JP" altLang="en-US" dirty="0" smtClean="0">
                <a:latin typeface="+mn-ea"/>
              </a:rPr>
              <a:t>合わせる。 </a:t>
            </a:r>
            <a:endParaRPr lang="en-US" altLang="ja-JP" dirty="0">
              <a:latin typeface="+mn-ea"/>
            </a:endParaRPr>
          </a:p>
          <a:p>
            <a:pPr lvl="3"/>
            <a:r>
              <a:rPr lang="en-US" altLang="ja-JP" dirty="0" smtClean="0">
                <a:latin typeface="+mn-ea"/>
              </a:rPr>
              <a:t>[Interface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タブの</a:t>
            </a:r>
            <a:r>
              <a:rPr lang="en-US" altLang="ja-JP" dirty="0" smtClean="0">
                <a:latin typeface="+mn-ea"/>
              </a:rPr>
              <a:t>[Sound</a:t>
            </a:r>
            <a:r>
              <a:rPr lang="ja-JP" altLang="en-US" dirty="0">
                <a:latin typeface="+mn-ea"/>
              </a:rPr>
              <a:t>]チェックボックスを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</a:t>
            </a:r>
            <a:r>
              <a:rPr lang="ja-JP" altLang="en-US" dirty="0">
                <a:latin typeface="+mn-ea"/>
              </a:rPr>
              <a:t>と、信号の状態を音声</a:t>
            </a:r>
            <a:r>
              <a:rPr lang="ja-JP" altLang="en-US" dirty="0" smtClean="0">
                <a:latin typeface="+mn-ea"/>
              </a:rPr>
              <a:t>で知らせる。</a:t>
            </a:r>
            <a:endParaRPr lang="ja-JP" altLang="en-US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91" r="-34691"/>
          <a:stretch>
            <a:fillRect/>
          </a:stretch>
        </p:blipFill>
        <p:spPr>
          <a:xfrm>
            <a:off x="-304800" y="1143000"/>
            <a:ext cx="586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3.</a:t>
            </a:r>
            <a:r>
              <a:rPr lang="ja-JP" altLang="ja-JP" dirty="0"/>
              <a:t>6</a:t>
            </a:r>
            <a:r>
              <a:rPr lang="en-US" altLang="ja-JP" dirty="0" smtClean="0"/>
              <a:t>.</a:t>
            </a:r>
            <a:r>
              <a:rPr lang="ja-JP" altLang="en-US" dirty="0" smtClean="0"/>
              <a:t> 経路</a:t>
            </a:r>
            <a:r>
              <a:rPr lang="ja-JP" altLang="en-US" dirty="0"/>
              <a:t>追従時の信号での停止・走行</a:t>
            </a:r>
            <a:r>
              <a:rPr lang="ja-JP" altLang="en-US" dirty="0" smtClean="0"/>
              <a:t>（</a:t>
            </a:r>
            <a:r>
              <a:rPr lang="ja-JP" altLang="ja-JP" dirty="0" smtClean="0"/>
              <a:t>2</a:t>
            </a:r>
            <a:r>
              <a:rPr lang="en-US" altLang="ja-JP" dirty="0" smtClean="0"/>
              <a:t>/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26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自動走行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ja-JP" altLang="en-US" dirty="0" smtClean="0">
                <a:latin typeface="+mn-ea"/>
              </a:rPr>
              <a:t>赤信号で車両を停止する設定を行う。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ja-JP" altLang="ja-JP" dirty="0">
                <a:latin typeface="+mn-ea"/>
              </a:rPr>
              <a:t>2</a:t>
            </a:r>
            <a:r>
              <a:rPr lang="en-US" altLang="ja-JP" dirty="0" smtClean="0">
                <a:latin typeface="+mn-ea"/>
              </a:rPr>
              <a:t>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 smtClean="0">
                <a:latin typeface="+mn-ea"/>
              </a:rPr>
              <a:t>Computing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タブの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 err="1" smtClean="0">
                <a:latin typeface="+mn-ea"/>
              </a:rPr>
              <a:t>lane_stop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をチェックする。</a:t>
            </a:r>
            <a:endParaRPr lang="ja-JP" altLang="en-US" dirty="0">
              <a:latin typeface="+mn-ea"/>
            </a:endParaRPr>
          </a:p>
          <a:p>
            <a:pPr lvl="1"/>
            <a:r>
              <a:rPr lang="ja-JP" altLang="ja-JP" dirty="0">
                <a:latin typeface="+mn-ea"/>
              </a:rPr>
              <a:t>2</a:t>
            </a:r>
            <a:r>
              <a:rPr lang="en-US" altLang="ja-JP" dirty="0" smtClean="0">
                <a:latin typeface="+mn-ea"/>
              </a:rPr>
              <a:t>.2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 err="1" smtClean="0">
                <a:latin typeface="+mn-ea"/>
              </a:rPr>
              <a:t>lane_stop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の</a:t>
            </a:r>
            <a:r>
              <a:rPr lang="ja-JP" altLang="en-US" dirty="0">
                <a:latin typeface="+mn-ea"/>
              </a:rPr>
              <a:t>[</a:t>
            </a:r>
            <a:r>
              <a:rPr lang="en-US" altLang="ja-JP" dirty="0" smtClean="0">
                <a:latin typeface="+mn-ea"/>
              </a:rPr>
              <a:t>app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を</a:t>
            </a:r>
            <a:r>
              <a:rPr lang="ja-JP" altLang="en-US" dirty="0">
                <a:latin typeface="+mn-ea"/>
              </a:rPr>
              <a:t>クリックし</a:t>
            </a:r>
            <a:r>
              <a:rPr lang="ja-JP" altLang="en-US" dirty="0" smtClean="0">
                <a:latin typeface="+mn-ea"/>
              </a:rPr>
              <a:t>、</a:t>
            </a:r>
            <a:r>
              <a:rPr lang="en-US" altLang="ja-JP" dirty="0" smtClean="0">
                <a:latin typeface="+mn-ea"/>
              </a:rPr>
              <a:t>[Use </a:t>
            </a:r>
            <a:r>
              <a:rPr lang="en-US" altLang="ja-JP" dirty="0">
                <a:latin typeface="+mn-ea"/>
              </a:rPr>
              <a:t>traffic light recognition </a:t>
            </a:r>
            <a:r>
              <a:rPr lang="en-US" altLang="ja-JP" dirty="0" smtClean="0">
                <a:latin typeface="+mn-ea"/>
              </a:rPr>
              <a:t>result</a:t>
            </a:r>
            <a:r>
              <a:rPr lang="ja-JP" altLang="en-US" dirty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を</a:t>
            </a:r>
            <a:r>
              <a:rPr lang="ja-JP" altLang="en-US" dirty="0" smtClean="0">
                <a:latin typeface="+mn-ea"/>
              </a:rPr>
              <a:t>チェックする。</a:t>
            </a:r>
            <a:endParaRPr lang="ja-JP" altLang="en-US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経路追従が動作している状態を前提</a:t>
            </a:r>
            <a:r>
              <a:rPr lang="ja-JP" altLang="en-US" dirty="0" smtClean="0">
                <a:latin typeface="+mn-ea"/>
              </a:rPr>
              <a:t>とする。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>
                <a:latin typeface="+mn-ea"/>
              </a:rPr>
              <a:t>これにより、信号認識結果が赤信号の際</a:t>
            </a:r>
            <a:r>
              <a:rPr lang="ja-JP" altLang="en-US" dirty="0" smtClean="0">
                <a:latin typeface="+mn-ea"/>
              </a:rPr>
              <a:t>に停止</a:t>
            </a:r>
            <a:r>
              <a:rPr lang="ja-JP" altLang="en-US" dirty="0">
                <a:latin typeface="+mn-ea"/>
              </a:rPr>
              <a:t>するように</a:t>
            </a:r>
            <a:r>
              <a:rPr lang="ja-JP" altLang="en-US" dirty="0" smtClean="0">
                <a:latin typeface="+mn-ea"/>
              </a:rPr>
              <a:t>なる。</a:t>
            </a:r>
            <a:endParaRPr lang="ja-JP" altLang="en-US" dirty="0">
              <a:latin typeface="+mn-ea"/>
            </a:endParaRPr>
          </a:p>
          <a:p>
            <a:pPr>
              <a:buAutoNum type="arabicPeriod" startAt="2"/>
            </a:pPr>
            <a:endParaRPr kumimoji="1" lang="ja-JP" altLang="en-US" dirty="0">
              <a:latin typeface="+mn-ea"/>
            </a:endParaRPr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/>
          <a:srcRect l="-32889" r="-32889"/>
          <a:stretch>
            <a:fillRect/>
          </a:stretch>
        </p:blipFill>
        <p:spPr>
          <a:xfrm>
            <a:off x="1676400" y="1143000"/>
            <a:ext cx="5867400" cy="2590800"/>
          </a:xfrm>
        </p:spPr>
      </p:pic>
    </p:spTree>
    <p:extLst>
      <p:ext uri="{BB962C8B-B14F-4D97-AF65-F5344CB8AC3E}">
        <p14:creationId xmlns:p14="http://schemas.microsoft.com/office/powerpoint/2010/main" val="2242749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ja-JP" dirty="0"/>
              <a:t>4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終了作業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27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24400" y="4724400"/>
            <a:ext cx="4389293" cy="183127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ja-JP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4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.1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各 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PC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の終了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4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.2</a:t>
            </a: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車両および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 Velodyne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の終了</a:t>
            </a:r>
            <a:endParaRPr lang="en-US" altLang="ja-JP" sz="14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27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4.1.</a:t>
            </a:r>
            <a:r>
              <a:rPr lang="ja-JP" altLang="en-US" dirty="0" smtClean="0"/>
              <a:t> 各</a:t>
            </a:r>
            <a:r>
              <a:rPr lang="en-US" altLang="ja-JP" dirty="0" smtClean="0"/>
              <a:t>PC </a:t>
            </a:r>
            <a:r>
              <a:rPr lang="ja-JP" altLang="en-US" dirty="0" smtClean="0"/>
              <a:t>のシャットダウン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28</a:t>
            </a:fld>
            <a:endParaRPr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 smtClean="0">
                <a:latin typeface="+mn-ea"/>
              </a:rPr>
              <a:t>車両制御用</a:t>
            </a:r>
            <a:r>
              <a:rPr lang="en-US" altLang="ja-JP" dirty="0" smtClean="0">
                <a:latin typeface="+mn-ea"/>
              </a:rPr>
              <a:t>PC</a:t>
            </a:r>
            <a:r>
              <a:rPr lang="ja-JP" altLang="ja-JP" dirty="0" smtClean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を</a:t>
            </a:r>
            <a:r>
              <a:rPr lang="ja-JP" altLang="en-US" dirty="0" smtClean="0">
                <a:latin typeface="+mn-ea"/>
              </a:rPr>
              <a:t>シャットダウンする。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車両制御用アプリケーションを終了する。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起動時と同様に、必ず運転席に人が着座している状態で行う。</a:t>
            </a:r>
            <a:endParaRPr lang="en-US" altLang="ja-JP" dirty="0" smtClean="0">
              <a:latin typeface="+mn-ea"/>
            </a:endParaRPr>
          </a:p>
          <a:p>
            <a:r>
              <a:rPr lang="en-US" altLang="ja-JP" dirty="0" smtClean="0">
                <a:latin typeface="+mn-ea"/>
              </a:rPr>
              <a:t>ROS </a:t>
            </a:r>
            <a:r>
              <a:rPr lang="en-US" altLang="ja-JP" dirty="0">
                <a:latin typeface="+mn-ea"/>
              </a:rPr>
              <a:t>PC</a:t>
            </a:r>
            <a:r>
              <a:rPr lang="ja-JP" altLang="en-US" dirty="0">
                <a:latin typeface="+mn-ea"/>
              </a:rPr>
              <a:t>をシャットダウンする。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を終了させる。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2.2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Runtime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Manager</a:t>
            </a:r>
            <a:r>
              <a:rPr lang="ja-JP" altLang="en-US" dirty="0">
                <a:latin typeface="+mn-ea"/>
              </a:rPr>
              <a:t>で</a:t>
            </a:r>
            <a:r>
              <a:rPr lang="ja-JP" altLang="en-US" dirty="0" smtClean="0">
                <a:latin typeface="+mn-ea"/>
              </a:rPr>
              <a:t>チェックボックスが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になっている全て項目のチェックを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2.3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Runtime </a:t>
            </a:r>
            <a:r>
              <a:rPr lang="en-US" altLang="ja-JP" dirty="0">
                <a:latin typeface="+mn-ea"/>
              </a:rPr>
              <a:t>Manager </a:t>
            </a:r>
            <a:r>
              <a:rPr lang="ja-JP" altLang="en-US" dirty="0">
                <a:latin typeface="+mn-ea"/>
              </a:rPr>
              <a:t>の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左上の　</a:t>
            </a:r>
            <a:r>
              <a:rPr lang="en-US" altLang="ja-JP" dirty="0">
                <a:latin typeface="+mn-ea"/>
              </a:rPr>
              <a:t>x</a:t>
            </a:r>
            <a:r>
              <a:rPr lang="ja-JP" altLang="en-US" dirty="0">
                <a:latin typeface="+mn-ea"/>
              </a:rPr>
              <a:t>　ボタンをクリックして終了させる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これ</a:t>
            </a:r>
            <a:r>
              <a:rPr lang="ja-JP" altLang="en-US" dirty="0">
                <a:latin typeface="+mn-ea"/>
              </a:rPr>
              <a:t>によって動いているプロセスは全て終了する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チェックボックスを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にしなくて</a:t>
            </a:r>
            <a:r>
              <a:rPr lang="ja-JP" altLang="en-US" dirty="0">
                <a:latin typeface="+mn-ea"/>
              </a:rPr>
              <a:t>も</a:t>
            </a:r>
            <a:r>
              <a:rPr lang="ja-JP" altLang="en-US" dirty="0" smtClean="0">
                <a:latin typeface="+mn-ea"/>
              </a:rPr>
              <a:t>終了できる</a:t>
            </a:r>
            <a:r>
              <a:rPr lang="ja-JP" altLang="en-US" dirty="0">
                <a:latin typeface="+mn-ea"/>
              </a:rPr>
              <a:t>が</a:t>
            </a:r>
            <a:r>
              <a:rPr lang="ja-JP" altLang="en-US" dirty="0" smtClean="0">
                <a:latin typeface="+mn-ea"/>
              </a:rPr>
              <a:t>、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にして</a:t>
            </a:r>
            <a:r>
              <a:rPr lang="ja-JP" altLang="en-US" dirty="0">
                <a:latin typeface="+mn-ea"/>
              </a:rPr>
              <a:t>から終了させる方が安定する</a:t>
            </a:r>
            <a:r>
              <a:rPr lang="ja-JP" altLang="en-US" dirty="0" smtClean="0">
                <a:latin typeface="+mn-ea"/>
              </a:rPr>
              <a:t>。</a:t>
            </a: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/>
          <a:srcRect t="20106" b="20106"/>
          <a:stretch/>
        </p:blipFill>
        <p:spPr>
          <a:xfrm>
            <a:off x="1676400" y="1143000"/>
            <a:ext cx="5867400" cy="2590800"/>
          </a:xfrm>
        </p:spPr>
      </p:pic>
      <p:sp>
        <p:nvSpPr>
          <p:cNvPr id="9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4</a:t>
            </a:r>
            <a:r>
              <a:rPr lang="en-US" altLang="ja-JP" dirty="0"/>
              <a:t>. </a:t>
            </a:r>
            <a:r>
              <a:rPr lang="ja-JP" altLang="en-US" dirty="0"/>
              <a:t>終了作業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379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4.2.</a:t>
            </a:r>
            <a:r>
              <a:rPr lang="ja-JP" altLang="en-US" dirty="0" smtClean="0"/>
              <a:t> 車両および</a:t>
            </a:r>
            <a:r>
              <a:rPr lang="en-US" altLang="ja-JP" dirty="0" smtClean="0"/>
              <a:t> Velodyne</a:t>
            </a:r>
            <a:r>
              <a:rPr lang="ja-JP" altLang="en-US" dirty="0" smtClean="0"/>
              <a:t>の終了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29</a:t>
            </a:fld>
            <a:endParaRPr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ja-JP" dirty="0">
                <a:latin typeface="+mn-ea"/>
              </a:rPr>
              <a:t>Velodyne</a:t>
            </a:r>
            <a:r>
              <a:rPr lang="ja-JP" altLang="en-US" dirty="0">
                <a:latin typeface="+mn-ea"/>
              </a:rPr>
              <a:t> の電源をコンセントから抜く。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車のエンジンを切る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スイッチを</a:t>
            </a:r>
            <a:r>
              <a:rPr lang="ja-JP" altLang="en-US" dirty="0" smtClean="0">
                <a:latin typeface="+mn-ea"/>
              </a:rPr>
              <a:t>切る</a:t>
            </a:r>
            <a:endParaRPr lang="en-US" altLang="ja-JP" dirty="0" smtClean="0">
              <a:latin typeface="+mn-ea"/>
            </a:endParaRPr>
          </a:p>
          <a:p>
            <a:pPr lvl="4"/>
            <a:r>
              <a:rPr lang="ja-JP" altLang="en-US" dirty="0" smtClean="0">
                <a:latin typeface="+mn-ea"/>
              </a:rPr>
              <a:t>「</a:t>
            </a:r>
            <a:r>
              <a:rPr lang="ja-JP" altLang="en-US" dirty="0">
                <a:latin typeface="+mn-ea"/>
              </a:rPr>
              <a:t>タップ」の</a:t>
            </a:r>
            <a:r>
              <a:rPr lang="ja-JP" altLang="en-US" dirty="0" smtClean="0">
                <a:latin typeface="+mn-ea"/>
              </a:rPr>
              <a:t>電源を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 smtClean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4"/>
            <a:r>
              <a:rPr lang="ja-JP" altLang="en-US" dirty="0">
                <a:latin typeface="+mn-ea"/>
              </a:rPr>
              <a:t>「サブバッテリー」の</a:t>
            </a:r>
            <a:r>
              <a:rPr lang="ja-JP" altLang="en-US" dirty="0" smtClean="0">
                <a:latin typeface="+mn-ea"/>
              </a:rPr>
              <a:t>電源を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  <a:p>
            <a:pPr lvl="4"/>
            <a:r>
              <a:rPr lang="ja-JP" altLang="en-US" dirty="0">
                <a:latin typeface="+mn-ea"/>
              </a:rPr>
              <a:t>「インバータ」の</a:t>
            </a:r>
            <a:r>
              <a:rPr lang="ja-JP" altLang="en-US" dirty="0" smtClean="0">
                <a:latin typeface="+mn-ea"/>
              </a:rPr>
              <a:t>電源を</a:t>
            </a:r>
            <a:r>
              <a:rPr lang="en-US" altLang="ja-JP" dirty="0" smtClean="0">
                <a:latin typeface="+mn-ea"/>
              </a:rPr>
              <a:t>OFF</a:t>
            </a:r>
            <a:r>
              <a:rPr lang="ja-JP" altLang="en-US" dirty="0">
                <a:latin typeface="+mn-ea"/>
              </a:rPr>
              <a:t>にする。</a:t>
            </a:r>
            <a:endParaRPr lang="en-US" altLang="ja-JP" dirty="0">
              <a:latin typeface="+mn-ea"/>
            </a:endParaRPr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9"/>
          </p:nvPr>
        </p:nvSpPr>
        <p:spPr>
          <a:xfrm>
            <a:off x="304800" y="1143000"/>
            <a:ext cx="5867400" cy="2590800"/>
          </a:xfrm>
        </p:spPr>
      </p:sp>
      <p:sp>
        <p:nvSpPr>
          <p:cNvPr id="9" name="正方形/長方形 8"/>
          <p:cNvSpPr/>
          <p:nvPr/>
        </p:nvSpPr>
        <p:spPr>
          <a:xfrm>
            <a:off x="3048000" y="1143000"/>
            <a:ext cx="6019800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6096000" y="2286000"/>
            <a:ext cx="457200" cy="381000"/>
          </a:xfrm>
          <a:prstGeom prst="rightArrow">
            <a:avLst/>
          </a:prstGeom>
          <a:solidFill>
            <a:srgbClr val="1242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pic>
        <p:nvPicPr>
          <p:cNvPr id="11" name="図プレースホルダー 7"/>
          <p:cNvPicPr>
            <a:picLocks noChangeAspect="1"/>
          </p:cNvPicPr>
          <p:nvPr/>
        </p:nvPicPr>
        <p:blipFill rotWithShape="1">
          <a:blip r:embed="rId3" cstate="print"/>
          <a:srcRect l="16824" r="19568"/>
          <a:stretch/>
        </p:blipFill>
        <p:spPr bwMode="auto">
          <a:xfrm>
            <a:off x="3352800" y="1219200"/>
            <a:ext cx="255519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コンテンツ プレースホルダー 7"/>
          <p:cNvPicPr>
            <a:picLocks noChangeAspect="1"/>
          </p:cNvPicPr>
          <p:nvPr/>
        </p:nvPicPr>
        <p:blipFill>
          <a:blip r:embed="rId4" cstate="print"/>
          <a:srcRect l="22606" r="22606"/>
          <a:stretch>
            <a:fillRect/>
          </a:stretch>
        </p:blipFill>
        <p:spPr bwMode="auto">
          <a:xfrm>
            <a:off x="6629400" y="1143000"/>
            <a:ext cx="2362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図プレースホルダー 7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5" cstate="print"/>
          <a:srcRect l="17919" r="17919"/>
          <a:stretch/>
        </p:blipFill>
        <p:spPr>
          <a:xfrm>
            <a:off x="304800" y="1143000"/>
            <a:ext cx="2362200" cy="2590800"/>
          </a:xfrm>
          <a:prstGeom prst="rect">
            <a:avLst/>
          </a:prstGeom>
        </p:spPr>
      </p:pic>
      <p:sp>
        <p:nvSpPr>
          <p:cNvPr id="14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4</a:t>
            </a:r>
            <a:r>
              <a:rPr lang="en-US" altLang="ja-JP" dirty="0"/>
              <a:t>. </a:t>
            </a:r>
            <a:r>
              <a:rPr lang="ja-JP" altLang="en-US" dirty="0"/>
              <a:t>終了作業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717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0.</a:t>
            </a:r>
            <a:r>
              <a:rPr kumimoji="1" lang="ja-JP" altLang="en-US" dirty="0" smtClean="0"/>
              <a:t> このマニュアルについて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0.2.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RoboCar</a:t>
            </a:r>
            <a:r>
              <a:rPr lang="en-US" altLang="ja-JP" baseline="30000" dirty="0" smtClean="0"/>
              <a:t>®</a:t>
            </a:r>
            <a:r>
              <a:rPr lang="ja-JP" altLang="en-US" baseline="30000" dirty="0" smtClean="0"/>
              <a:t> </a:t>
            </a:r>
            <a:r>
              <a:rPr kumimoji="1" lang="ja-JP" altLang="en-US" dirty="0" smtClean="0"/>
              <a:t>を用いた操作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3</a:t>
            </a:fld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114800" y="6581001"/>
            <a:ext cx="289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 smtClean="0">
                <a:latin typeface="+mn-ea"/>
                <a:ea typeface="+mn-ea"/>
              </a:rPr>
              <a:t>RoboCar</a:t>
            </a:r>
            <a:r>
              <a:rPr lang="en-US" altLang="ja-JP" sz="1200" baseline="30000" dirty="0">
                <a:latin typeface="+mn-ea"/>
                <a:ea typeface="+mn-ea"/>
              </a:rPr>
              <a:t>®</a:t>
            </a:r>
            <a:r>
              <a:rPr lang="ja-JP" altLang="ja-JP" sz="1200" dirty="0" smtClean="0">
                <a:latin typeface="+mn-ea"/>
                <a:ea typeface="+mn-ea"/>
              </a:rPr>
              <a:t>は</a:t>
            </a:r>
            <a:r>
              <a:rPr lang="en-US" altLang="ja-JP" sz="1200" dirty="0">
                <a:latin typeface="+mn-ea"/>
                <a:ea typeface="+mn-ea"/>
              </a:rPr>
              <a:t>ZMP</a:t>
            </a:r>
            <a:r>
              <a:rPr lang="ja-JP" altLang="ja-JP" sz="1200" dirty="0">
                <a:latin typeface="+mn-ea"/>
                <a:ea typeface="+mn-ea"/>
              </a:rPr>
              <a:t>の登録商標です。 </a:t>
            </a:r>
            <a:endParaRPr lang="ja-JP" altLang="en-US" sz="1200" dirty="0">
              <a:latin typeface="+mn-ea"/>
              <a:ea typeface="+mn-ea"/>
            </a:endParaRPr>
          </a:p>
        </p:txBody>
      </p:sp>
      <p:sp>
        <p:nvSpPr>
          <p:cNvPr id="9" name="コンテンツ プレースホルダー 4"/>
          <p:cNvSpPr>
            <a:spLocks noGrp="1"/>
          </p:cNvSpPr>
          <p:nvPr>
            <p:ph sz="quarter" idx="20"/>
          </p:nvPr>
        </p:nvSpPr>
        <p:spPr>
          <a:xfrm>
            <a:off x="304800" y="1066800"/>
            <a:ext cx="8534400" cy="44958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smtClean="0"/>
              <a:t>Getting Started</a:t>
            </a:r>
            <a:r>
              <a:rPr lang="ja-JP" altLang="en-US" dirty="0" smtClean="0"/>
              <a:t>」では実験車として </a:t>
            </a:r>
            <a:r>
              <a:rPr lang="en-US" altLang="ja-JP" dirty="0" smtClean="0"/>
              <a:t>ZMP</a:t>
            </a:r>
            <a:r>
              <a:rPr lang="ja-JP" altLang="en-US" dirty="0" smtClean="0"/>
              <a:t>社の</a:t>
            </a:r>
            <a:r>
              <a:rPr lang="en-US" altLang="ja-JP" dirty="0" smtClean="0"/>
              <a:t>RoboCar</a:t>
            </a:r>
            <a:r>
              <a:rPr lang="en-US" altLang="ja-JP" baseline="30000" dirty="0" smtClean="0"/>
              <a:t>®</a:t>
            </a:r>
            <a:r>
              <a:rPr lang="ja-JP" altLang="en-US" baseline="30000" dirty="0" smtClean="0"/>
              <a:t> </a:t>
            </a:r>
            <a:r>
              <a:rPr lang="en-US" altLang="ja-JP" dirty="0" err="1"/>
              <a:t>MiniVan</a:t>
            </a:r>
            <a:r>
              <a:rPr lang="ja-JP" altLang="en-US" dirty="0" smtClean="0"/>
              <a:t>を用いて説明します。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車両の仕様および</a:t>
            </a:r>
            <a:r>
              <a:rPr lang="en-US" altLang="ja-JP" dirty="0" smtClean="0"/>
              <a:t>ZMP</a:t>
            </a:r>
            <a:r>
              <a:rPr lang="ja-JP" altLang="en-US" dirty="0" smtClean="0"/>
              <a:t>の免責事項については巻末にある</a:t>
            </a:r>
            <a:r>
              <a:rPr lang="en-US" altLang="ja-JP" dirty="0" smtClean="0"/>
              <a:t>Appendix</a:t>
            </a:r>
            <a:r>
              <a:rPr lang="ja-JP" altLang="en-US" dirty="0" smtClean="0"/>
              <a:t>を参照してください。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1752600"/>
            <a:ext cx="6413679" cy="4800600"/>
          </a:xfrm>
          <a:prstGeom prst="rect">
            <a:avLst/>
          </a:prstGeom>
        </p:spPr>
      </p:pic>
      <p:sp>
        <p:nvSpPr>
          <p:cNvPr id="6" name="左矢印吹き出し 5"/>
          <p:cNvSpPr/>
          <p:nvPr/>
        </p:nvSpPr>
        <p:spPr>
          <a:xfrm>
            <a:off x="6530399" y="5638800"/>
            <a:ext cx="1318201" cy="432000"/>
          </a:xfrm>
          <a:prstGeom prst="leftArrowCallout">
            <a:avLst>
              <a:gd name="adj1" fmla="val 25000"/>
              <a:gd name="adj2" fmla="val 20082"/>
              <a:gd name="adj3" fmla="val 25000"/>
              <a:gd name="adj4" fmla="val 76887"/>
            </a:avLst>
          </a:prstGeom>
          <a:solidFill>
            <a:schemeClr val="bg1"/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124288"/>
                </a:solidFill>
              </a:rPr>
              <a:t>実験車</a:t>
            </a:r>
            <a:endParaRPr kumimoji="1" lang="ja-JP" altLang="en-US" dirty="0">
              <a:solidFill>
                <a:srgbClr val="124288"/>
              </a:solidFill>
            </a:endParaRPr>
          </a:p>
        </p:txBody>
      </p:sp>
      <p:sp>
        <p:nvSpPr>
          <p:cNvPr id="10" name="左矢印吹き出し 9"/>
          <p:cNvSpPr/>
          <p:nvPr/>
        </p:nvSpPr>
        <p:spPr>
          <a:xfrm flipH="1">
            <a:off x="2362200" y="5638800"/>
            <a:ext cx="1447800" cy="432000"/>
          </a:xfrm>
          <a:prstGeom prst="leftArrowCallout">
            <a:avLst>
              <a:gd name="adj1" fmla="val 25000"/>
              <a:gd name="adj2" fmla="val 20082"/>
              <a:gd name="adj3" fmla="val 25000"/>
              <a:gd name="adj4" fmla="val 83963"/>
            </a:avLst>
          </a:prstGeom>
          <a:solidFill>
            <a:schemeClr val="bg1"/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124288"/>
                </a:solidFill>
              </a:rPr>
              <a:t>制御用</a:t>
            </a:r>
            <a:r>
              <a:rPr kumimoji="1" lang="en-US" altLang="ja-JP" dirty="0" smtClean="0">
                <a:solidFill>
                  <a:srgbClr val="124288"/>
                </a:solidFill>
              </a:rPr>
              <a:t>PC</a:t>
            </a:r>
            <a:endParaRPr kumimoji="1" lang="ja-JP" altLang="en-US" dirty="0">
              <a:solidFill>
                <a:srgbClr val="1242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30</a:t>
            </a:fld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724400" y="4724400"/>
            <a:ext cx="4389293" cy="183127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altLang="ja-JP" sz="1400" dirty="0" smtClean="0">
                <a:latin typeface="+mn-ea"/>
                <a:ea typeface="+mn-ea"/>
              </a:rPr>
              <a:t>RoboCar</a:t>
            </a:r>
            <a:r>
              <a:rPr lang="en-US" altLang="ja-JP" sz="1400" baseline="30000" dirty="0">
                <a:latin typeface="+mn-ea"/>
                <a:ea typeface="+mn-ea"/>
              </a:rPr>
              <a:t>®</a:t>
            </a:r>
            <a:r>
              <a:rPr lang="en-US" altLang="ja-JP" sz="1400" dirty="0">
                <a:latin typeface="+mn-ea"/>
                <a:ea typeface="+mn-ea"/>
              </a:rPr>
              <a:t> </a:t>
            </a:r>
            <a:r>
              <a:rPr lang="en-US" altLang="ja-JP" sz="1400" dirty="0" err="1">
                <a:latin typeface="+mn-ea"/>
                <a:ea typeface="+mn-ea"/>
              </a:rPr>
              <a:t>MiniVan</a:t>
            </a:r>
            <a:r>
              <a:rPr lang="ja-JP" altLang="ja-JP" sz="1400" dirty="0">
                <a:latin typeface="+mn-ea"/>
                <a:ea typeface="+mn-ea"/>
              </a:rPr>
              <a:t>の</a:t>
            </a:r>
            <a:r>
              <a:rPr lang="ja-JP" altLang="ja-JP" sz="1400" dirty="0" smtClean="0">
                <a:latin typeface="+mn-ea"/>
                <a:ea typeface="+mn-ea"/>
              </a:rPr>
              <a:t>概要</a:t>
            </a:r>
            <a:endParaRPr lang="ja-JP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046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en-US" altLang="ja-JP" dirty="0" smtClean="0"/>
              <a:t> </a:t>
            </a:r>
            <a:r>
              <a:rPr lang="en-US" altLang="ja-JP" dirty="0" err="1"/>
              <a:t>MiniVan</a:t>
            </a:r>
            <a:r>
              <a:rPr lang="ja-JP" altLang="ja-JP" dirty="0"/>
              <a:t>の概要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31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>
          <a:xfrm>
            <a:off x="304800" y="1066800"/>
            <a:ext cx="8686800" cy="1143000"/>
          </a:xfrm>
        </p:spPr>
        <p:txBody>
          <a:bodyPr/>
          <a:lstStyle/>
          <a:p>
            <a:pPr marL="0" indent="0">
              <a:buNone/>
            </a:pPr>
            <a:r>
              <a:rPr lang="ja-JP" altLang="ja-JP" dirty="0">
                <a:latin typeface="+mn-ea"/>
              </a:rPr>
              <a:t>「</a:t>
            </a:r>
            <a:r>
              <a:rPr lang="en-US" altLang="ja-JP" dirty="0">
                <a:latin typeface="+mn-ea"/>
              </a:rPr>
              <a:t>RoboCar</a:t>
            </a:r>
            <a:r>
              <a:rPr lang="en-US" altLang="ja-JP" baseline="30000" dirty="0">
                <a:latin typeface="+mn-ea"/>
              </a:rPr>
              <a:t>®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 err="1">
                <a:latin typeface="+mn-ea"/>
              </a:rPr>
              <a:t>MiniVan</a:t>
            </a:r>
            <a:r>
              <a:rPr lang="ja-JP" altLang="ja-JP" dirty="0">
                <a:latin typeface="+mn-ea"/>
              </a:rPr>
              <a:t>」は、市販ハイブリッドミニバンをベース車両とし</a:t>
            </a:r>
            <a:r>
              <a:rPr lang="ja-JP" altLang="ja-JP" dirty="0" smtClean="0">
                <a:latin typeface="+mn-ea"/>
              </a:rPr>
              <a:t>、ユーザ</a:t>
            </a:r>
            <a:r>
              <a:rPr lang="ja-JP" altLang="ja-JP" dirty="0">
                <a:latin typeface="+mn-ea"/>
              </a:rPr>
              <a:t>が作成したプログラムから「走る」「曲がる」「止まる」を制御することが可能な実験用車両です。</a:t>
            </a:r>
          </a:p>
          <a:p>
            <a:pPr marL="0" indent="0">
              <a:buNone/>
            </a:pPr>
            <a:r>
              <a:rPr lang="ja-JP" altLang="ja-JP" dirty="0">
                <a:latin typeface="+mn-ea"/>
              </a:rPr>
              <a:t>カメラやレーザセンサ、</a:t>
            </a:r>
            <a:r>
              <a:rPr lang="en-US" altLang="ja-JP" dirty="0">
                <a:latin typeface="+mn-ea"/>
              </a:rPr>
              <a:t>GPS</a:t>
            </a:r>
            <a:r>
              <a:rPr lang="ja-JP" altLang="ja-JP" dirty="0">
                <a:latin typeface="+mn-ea"/>
              </a:rPr>
              <a:t>、</a:t>
            </a:r>
            <a:r>
              <a:rPr lang="en-US" altLang="ja-JP" dirty="0">
                <a:latin typeface="+mn-ea"/>
              </a:rPr>
              <a:t>IMU</a:t>
            </a:r>
            <a:r>
              <a:rPr lang="ja-JP" altLang="ja-JP" dirty="0">
                <a:latin typeface="+mn-ea"/>
              </a:rPr>
              <a:t>などを搭載し、プログラムを開発することにより、自動運転技術の研究開発等でご利用頂けます。</a:t>
            </a:r>
          </a:p>
          <a:p>
            <a:endParaRPr kumimoji="1" lang="ja-JP" altLang="en-US" dirty="0">
              <a:latin typeface="+mn-ea"/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54352"/>
              </p:ext>
            </p:extLst>
          </p:nvPr>
        </p:nvGraphicFramePr>
        <p:xfrm>
          <a:off x="2590800" y="2590800"/>
          <a:ext cx="3962400" cy="306613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i="0" dirty="0" smtClean="0">
                          <a:latin typeface="+mn-ea"/>
                          <a:ea typeface="+mn-ea"/>
                        </a:rPr>
                        <a:t>車両仕様概要</a:t>
                      </a:r>
                      <a:endParaRPr kumimoji="1" lang="ja-JP" altLang="en-US" sz="12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i="0" dirty="0" smtClean="0">
                          <a:latin typeface="+mn-ea"/>
                          <a:ea typeface="+mn-ea"/>
                        </a:rPr>
                        <a:t>項目</a:t>
                      </a:r>
                      <a:endParaRPr kumimoji="1" lang="ja-JP" altLang="en-US" sz="1100" b="0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i="0" dirty="0" smtClean="0">
                          <a:latin typeface="+mn-ea"/>
                          <a:ea typeface="+mn-ea"/>
                        </a:rPr>
                        <a:t>仕様</a:t>
                      </a:r>
                      <a:endParaRPr kumimoji="1" lang="ja-JP" altLang="en-US" sz="1100" b="0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種別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普通自動車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定員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名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全長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4,800 [mm]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全幅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1,820 [mm]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全高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1,760 [mm]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車両重量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1,970 [kg]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ホイールベース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2,950 [mm]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トレッド</a:t>
                      </a: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 F/R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1,545/1,550 [mm]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駆動方式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en-US" sz="1050" b="0" i="0" kern="100" dirty="0">
                          <a:effectLst/>
                          <a:latin typeface="+mn-ea"/>
                          <a:ea typeface="+mn-ea"/>
                        </a:rPr>
                        <a:t>4WD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473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トランスミッション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1520825" algn="l"/>
                        </a:tabLst>
                      </a:pPr>
                      <a:r>
                        <a:rPr lang="ja-JP" sz="1050" b="0" i="0" kern="100" dirty="0">
                          <a:effectLst/>
                          <a:latin typeface="+mn-ea"/>
                          <a:ea typeface="+mn-ea"/>
                        </a:rPr>
                        <a:t>電気式無段変速機</a:t>
                      </a:r>
                      <a:endParaRPr lang="ja-JP" sz="1050" b="0" i="0" kern="100" dirty="0">
                        <a:effectLst/>
                        <a:latin typeface="+mn-ea"/>
                        <a:ea typeface="+mn-ea"/>
                        <a:cs typeface="Arial レギュラー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149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Appendix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en-US" altLang="ja-JP" dirty="0" smtClean="0"/>
              <a:t> </a:t>
            </a:r>
            <a:r>
              <a:rPr lang="en-US" altLang="ja-JP" dirty="0" err="1"/>
              <a:t>MiniVan</a:t>
            </a:r>
            <a:r>
              <a:rPr lang="ja-JP" altLang="ja-JP" dirty="0"/>
              <a:t>の概要 2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32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72000" indent="0"/>
            <a:r>
              <a:rPr lang="ja-JP" altLang="ja-JP" dirty="0" smtClean="0"/>
              <a:t>特徴</a:t>
            </a:r>
            <a:endParaRPr lang="ja-JP" altLang="ja-JP" dirty="0"/>
          </a:p>
          <a:p>
            <a:pPr lvl="3"/>
            <a:r>
              <a:rPr lang="ja-JP" altLang="ja-JP" dirty="0"/>
              <a:t>ソフトウェア開発環境（</a:t>
            </a:r>
            <a:r>
              <a:rPr lang="en-US" altLang="ja-JP" dirty="0"/>
              <a:t>Linux</a:t>
            </a:r>
            <a:r>
              <a:rPr lang="ja-JP" altLang="ja-JP" dirty="0"/>
              <a:t>搭載コントローラ付属、ライブラリ</a:t>
            </a:r>
            <a:r>
              <a:rPr lang="en-US" altLang="ja-JP" dirty="0"/>
              <a:t>/</a:t>
            </a:r>
            <a:r>
              <a:rPr lang="ja-JP" altLang="ja-JP" dirty="0"/>
              <a:t>ドキュメントなど</a:t>
            </a:r>
            <a:r>
              <a:rPr lang="en-US" altLang="ja-JP" dirty="0"/>
              <a:t>)</a:t>
            </a:r>
            <a:r>
              <a:rPr lang="ja-JP" altLang="ja-JP" dirty="0"/>
              <a:t>が付属</a:t>
            </a:r>
          </a:p>
          <a:p>
            <a:pPr lvl="3"/>
            <a:r>
              <a:rPr lang="ja-JP" altLang="ja-JP" dirty="0"/>
              <a:t>ユーザプログラムを実行可能</a:t>
            </a:r>
          </a:p>
          <a:p>
            <a:pPr lvl="3"/>
            <a:r>
              <a:rPr lang="en-US" altLang="ja-JP" dirty="0"/>
              <a:t>CAN</a:t>
            </a:r>
            <a:r>
              <a:rPr lang="ja-JP" altLang="ja-JP" dirty="0"/>
              <a:t>インターフェイス</a:t>
            </a:r>
            <a:r>
              <a:rPr lang="en-US" altLang="ja-JP" dirty="0"/>
              <a:t>/CAN</a:t>
            </a:r>
            <a:r>
              <a:rPr lang="ja-JP" altLang="ja-JP" dirty="0"/>
              <a:t>プロトコルを公開</a:t>
            </a:r>
          </a:p>
          <a:p>
            <a:pPr lvl="3"/>
            <a:r>
              <a:rPr lang="en-US" altLang="ja-JP" dirty="0"/>
              <a:t>CAN</a:t>
            </a:r>
            <a:r>
              <a:rPr lang="ja-JP" altLang="ja-JP" dirty="0"/>
              <a:t>情報取得が可能（速度、ステアリング、アクセル、ブレーキ、シフトポジションなど）</a:t>
            </a:r>
          </a:p>
          <a:p>
            <a:pPr lvl="3"/>
            <a:r>
              <a:rPr lang="ja-JP" altLang="ja-JP" dirty="0"/>
              <a:t>オプションでステレオカメラやレーザレンジセンサ等の外界センサを搭載可能</a:t>
            </a:r>
          </a:p>
          <a:p>
            <a:pPr lvl="3"/>
            <a:r>
              <a:rPr lang="ja-JP" altLang="ja-JP" dirty="0"/>
              <a:t>ステアリング、アクセル、ブレーキを制御可能</a:t>
            </a:r>
          </a:p>
          <a:p>
            <a:pPr lvl="3"/>
            <a:r>
              <a:rPr lang="ja-JP" altLang="ja-JP" dirty="0"/>
              <a:t>自動制御モード（プログラムモード）とマニュアルモードの切り替え</a:t>
            </a:r>
            <a:r>
              <a:rPr lang="ja-JP" altLang="ja-JP" dirty="0" smtClean="0"/>
              <a:t>可能</a:t>
            </a:r>
            <a:endParaRPr lang="ja-JP" altLang="ja-JP" dirty="0"/>
          </a:p>
          <a:p>
            <a:pPr marL="72000" indent="0"/>
            <a:r>
              <a:rPr lang="ja-JP" altLang="ja-JP" dirty="0"/>
              <a:t>機能</a:t>
            </a:r>
          </a:p>
          <a:p>
            <a:pPr lvl="3"/>
            <a:r>
              <a:rPr lang="ja-JP" altLang="ja-JP" dirty="0"/>
              <a:t>車両性能</a:t>
            </a:r>
          </a:p>
          <a:p>
            <a:pPr marL="893763" lvl="5" indent="-90488"/>
            <a:r>
              <a:rPr lang="ja-JP" altLang="ja-JP" dirty="0"/>
              <a:t>ベース車両に自動コントロール機能をアドオンする形で提供するもので、車両の仕様、運動性能の諸元はベース車両による</a:t>
            </a:r>
          </a:p>
          <a:p>
            <a:pPr lvl="3"/>
            <a:r>
              <a:rPr lang="en-US" altLang="ja-JP" dirty="0"/>
              <a:t>CAN</a:t>
            </a:r>
            <a:r>
              <a:rPr lang="ja-JP" altLang="ja-JP" dirty="0"/>
              <a:t>情報の取得</a:t>
            </a:r>
          </a:p>
          <a:p>
            <a:pPr marL="893763" lvl="5" indent="-90488"/>
            <a:r>
              <a:rPr lang="ja-JP" altLang="ja-JP" dirty="0"/>
              <a:t>車速、バッテリー情報、ドライブモード、アクセル、ブレーキ情報、など</a:t>
            </a:r>
          </a:p>
          <a:p>
            <a:pPr lvl="3"/>
            <a:r>
              <a:rPr lang="ja-JP" altLang="ja-JP" dirty="0"/>
              <a:t>ステアリング制御</a:t>
            </a:r>
          </a:p>
          <a:p>
            <a:pPr marL="893763" lvl="5" indent="-90488"/>
            <a:r>
              <a:rPr lang="ja-JP" altLang="ja-JP" dirty="0"/>
              <a:t>ステアリングホイールのトルク入力、出力</a:t>
            </a:r>
          </a:p>
          <a:p>
            <a:pPr marL="893763" lvl="5" indent="-90488"/>
            <a:r>
              <a:rPr lang="ja-JP" altLang="ja-JP" dirty="0"/>
              <a:t>角度制御</a:t>
            </a:r>
          </a:p>
          <a:p>
            <a:pPr lvl="3"/>
            <a:r>
              <a:rPr lang="ja-JP" altLang="ja-JP" dirty="0"/>
              <a:t>アクセル、ブレーキ制御</a:t>
            </a:r>
          </a:p>
          <a:p>
            <a:pPr marL="893763" lvl="5" indent="-90488"/>
            <a:r>
              <a:rPr lang="ja-JP" altLang="ja-JP" dirty="0"/>
              <a:t>アクセルペダル、ブレーキペダル入力、出力</a:t>
            </a:r>
          </a:p>
          <a:p>
            <a:pPr marL="893763" lvl="5" indent="-90488"/>
            <a:r>
              <a:rPr lang="ja-JP" altLang="ja-JP" dirty="0"/>
              <a:t>速度制御</a:t>
            </a:r>
          </a:p>
          <a:p>
            <a:pPr marL="893763" lvl="5" indent="-90488"/>
            <a:r>
              <a:rPr lang="ja-JP" altLang="ja-JP" dirty="0"/>
              <a:t>シフトレバー制御</a:t>
            </a:r>
          </a:p>
          <a:p>
            <a:pPr lvl="3"/>
            <a:r>
              <a:rPr lang="en-US" altLang="ja-JP" dirty="0"/>
              <a:t>UI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81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Appendix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en-US" altLang="ja-JP" dirty="0" smtClean="0"/>
              <a:t> </a:t>
            </a:r>
            <a:r>
              <a:rPr lang="en-US" altLang="ja-JP" dirty="0" err="1"/>
              <a:t>MiniVan</a:t>
            </a:r>
            <a:r>
              <a:rPr lang="ja-JP" altLang="ja-JP" dirty="0"/>
              <a:t>の概要 3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kumimoji="1"/>
            </a:pPr>
            <a:fld id="{376204FD-14C3-4581-B822-C33F34396D58}" type="slidenum">
              <a:rPr lang="en-US" altLang="ja-JP" smtClean="0"/>
              <a:pPr>
                <a:defRPr kumimoji="1"/>
              </a:pPr>
              <a:t>33</a:t>
            </a:fld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 smtClean="0"/>
              <a:t>免責事項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の</a:t>
            </a:r>
            <a:r>
              <a:rPr lang="ja-JP" altLang="ja-JP" dirty="0"/>
              <a:t>使用は、研究用途に限られます。一般の旅客、輸送には使用できません。</a:t>
            </a:r>
          </a:p>
          <a:p>
            <a:pPr lvl="2"/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を</a:t>
            </a:r>
            <a:r>
              <a:rPr lang="ja-JP" altLang="ja-JP" dirty="0"/>
              <a:t>利用する場合には、</a:t>
            </a:r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について</a:t>
            </a:r>
            <a:r>
              <a:rPr lang="ja-JP" altLang="ja-JP" dirty="0"/>
              <a:t>知識のある者が搭乗し、その者の監督</a:t>
            </a:r>
            <a:r>
              <a:rPr lang="ja-JP" altLang="ja-JP" dirty="0" smtClean="0"/>
              <a:t>の下安全</a:t>
            </a:r>
            <a:r>
              <a:rPr lang="ja-JP" altLang="ja-JP" dirty="0"/>
              <a:t>を確認の上、利用してください。</a:t>
            </a:r>
          </a:p>
          <a:p>
            <a:pPr lvl="2"/>
            <a:r>
              <a:rPr lang="ja-JP" altLang="ja-JP" dirty="0" smtClean="0"/>
              <a:t>搭乗</a:t>
            </a:r>
            <a:r>
              <a:rPr lang="ja-JP" altLang="ja-JP" dirty="0"/>
              <a:t>の際は、安全装備</a:t>
            </a:r>
            <a:r>
              <a:rPr lang="en-US" altLang="ja-JP" dirty="0"/>
              <a:t>(</a:t>
            </a:r>
            <a:r>
              <a:rPr lang="ja-JP" altLang="ja-JP" dirty="0"/>
              <a:t>ヘルメット・グローブなど</a:t>
            </a:r>
            <a:r>
              <a:rPr lang="en-US" altLang="ja-JP" dirty="0"/>
              <a:t>)</a:t>
            </a:r>
            <a:r>
              <a:rPr lang="ja-JP" altLang="ja-JP" dirty="0"/>
              <a:t>を着用し、シートベルトを必ず締めて</a:t>
            </a:r>
            <a:r>
              <a:rPr lang="ja-JP" altLang="ja-JP" dirty="0" smtClean="0"/>
              <a:t>ください</a:t>
            </a:r>
            <a:r>
              <a:rPr lang="ja-JP" altLang="ja-JP" dirty="0"/>
              <a:t>。</a:t>
            </a:r>
          </a:p>
          <a:p>
            <a:pPr lvl="2"/>
            <a:r>
              <a:rPr lang="ja-JP" altLang="ja-JP" dirty="0" smtClean="0"/>
              <a:t>弊社</a:t>
            </a:r>
            <a:r>
              <a:rPr lang="ja-JP" altLang="ja-JP" dirty="0"/>
              <a:t>にて保証する範囲は</a:t>
            </a:r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付属</a:t>
            </a:r>
            <a:r>
              <a:rPr lang="ja-JP" altLang="ja-JP" dirty="0"/>
              <a:t>の仕様書記載の機能および性能のみです。</a:t>
            </a:r>
          </a:p>
          <a:p>
            <a:pPr lvl="2"/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を</a:t>
            </a:r>
            <a:r>
              <a:rPr lang="ja-JP" altLang="ja-JP" dirty="0"/>
              <a:t>走行させる場所は、一般の人が立ち入らない制限された敷地を用意し、その</a:t>
            </a:r>
            <a:r>
              <a:rPr lang="ja-JP" altLang="ja-JP" dirty="0" smtClean="0"/>
              <a:t>敷地内</a:t>
            </a:r>
            <a:r>
              <a:rPr lang="ja-JP" altLang="ja-JP" dirty="0"/>
              <a:t>のみで走行させてください。</a:t>
            </a:r>
          </a:p>
          <a:p>
            <a:pPr lvl="2"/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と</a:t>
            </a:r>
            <a:r>
              <a:rPr lang="ja-JP" altLang="ja-JP" dirty="0"/>
              <a:t>、</a:t>
            </a:r>
            <a:r>
              <a:rPr lang="en-US" altLang="ja-JP" dirty="0" smtClean="0"/>
              <a:t>RoboCar</a:t>
            </a:r>
            <a:r>
              <a:rPr lang="en-US" altLang="ja-JP" baseline="30000" dirty="0"/>
              <a:t>®</a:t>
            </a:r>
            <a:r>
              <a:rPr lang="ja-JP" altLang="ja-JP" dirty="0" smtClean="0"/>
              <a:t>の</a:t>
            </a:r>
            <a:r>
              <a:rPr lang="ja-JP" altLang="ja-JP" dirty="0"/>
              <a:t>一部もしくは搭載の技術は、人命に関わるような用途</a:t>
            </a:r>
            <a:r>
              <a:rPr lang="en-US" altLang="ja-JP" dirty="0"/>
              <a:t>(</a:t>
            </a:r>
            <a:r>
              <a:rPr lang="ja-JP" altLang="ja-JP" dirty="0"/>
              <a:t>例えば、医療</a:t>
            </a:r>
            <a:r>
              <a:rPr lang="ja-JP" altLang="ja-JP" dirty="0" smtClean="0"/>
              <a:t>、航空</a:t>
            </a:r>
            <a:r>
              <a:rPr lang="ja-JP" altLang="ja-JP" dirty="0"/>
              <a:t>、宇宙などきわめて高い信頼性が要求される</a:t>
            </a:r>
            <a:r>
              <a:rPr lang="en-US" altLang="ja-JP" dirty="0"/>
              <a:t>)</a:t>
            </a:r>
            <a:r>
              <a:rPr lang="ja-JP" altLang="ja-JP" dirty="0"/>
              <a:t>でのご使用はできません</a:t>
            </a:r>
            <a:r>
              <a:rPr lang="ja-JP" altLang="ja-JP" dirty="0" smtClean="0"/>
              <a:t>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問合せ</a:t>
            </a:r>
            <a:endParaRPr lang="en-US" altLang="ja-JP" dirty="0" smtClean="0"/>
          </a:p>
          <a:p>
            <a:pPr lvl="1"/>
            <a:r>
              <a:rPr lang="en-US" altLang="ja-JP" dirty="0"/>
              <a:t>ZMP RoboCar®</a:t>
            </a:r>
            <a:r>
              <a:rPr lang="ja-JP" altLang="ja-JP" dirty="0" smtClean="0"/>
              <a:t>シリーズについての問合せは</a:t>
            </a:r>
            <a:r>
              <a:rPr lang="ja-JP" altLang="en-US" dirty="0" smtClean="0"/>
              <a:t>下記まで。</a:t>
            </a:r>
            <a:endParaRPr lang="en-US" altLang="ja-JP" dirty="0" smtClean="0"/>
          </a:p>
          <a:p>
            <a:pPr lvl="2">
              <a:spcBef>
                <a:spcPts val="800"/>
              </a:spcBef>
            </a:pPr>
            <a:r>
              <a:rPr lang="ja-JP" altLang="ja-JP" dirty="0" smtClean="0"/>
              <a:t>株式</a:t>
            </a:r>
            <a:r>
              <a:rPr lang="ja-JP" altLang="ja-JP" dirty="0"/>
              <a:t>会社</a:t>
            </a:r>
            <a:r>
              <a:rPr lang="en-US" altLang="ja-JP" dirty="0"/>
              <a:t>ZMP </a:t>
            </a:r>
            <a:r>
              <a:rPr lang="ja-JP" altLang="ja-JP" dirty="0"/>
              <a:t>営業部（</a:t>
            </a:r>
            <a:r>
              <a:rPr lang="en-US" altLang="ja-JP" dirty="0"/>
              <a:t>Tel:03-5802-6901 / </a:t>
            </a:r>
            <a:r>
              <a:rPr lang="en-US" altLang="ja-JP" dirty="0" err="1"/>
              <a:t>Mail:info@zmp.co.jp</a:t>
            </a:r>
            <a:r>
              <a:rPr lang="ja-JP" altLang="ja-JP" dirty="0" smtClean="0"/>
              <a:t>）</a:t>
            </a:r>
            <a:endParaRPr lang="ja-JP" altLang="ja-JP" dirty="0"/>
          </a:p>
          <a:p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459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686800" cy="533400"/>
          </a:xfrm>
        </p:spPr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走行準備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kumimoji="1"/>
            </a:pPr>
            <a:fld id="{14E1D862-E954-484A-8D08-9DDF6DC6C2BD}" type="slidenum">
              <a:rPr lang="en-US" altLang="ja-JP" smtClean="0"/>
              <a:pPr>
                <a:defRPr kumimoji="1"/>
              </a:pPr>
              <a:t>4</a:t>
            </a:fld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724400" y="4724400"/>
            <a:ext cx="4389293" cy="183127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24288"/>
              </a:buClr>
            </a:pP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</a:t>
            </a:r>
            <a:r>
              <a:rPr lang="en-US" altLang="ja-JP" sz="1400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  <a:ea typeface="+mn-ea"/>
              </a:rPr>
              <a:t>1.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 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実験車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の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準備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1.2. 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Autoware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の起動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1.3. 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地図と座標変換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ファイルの読み込み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1.4. </a:t>
            </a:r>
            <a:r>
              <a:rPr lang="en-US" altLang="ja-JP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RViz</a:t>
            </a:r>
            <a:r>
              <a:rPr lang="ja-JP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の起動</a:t>
            </a:r>
            <a:endParaRPr lang="ja-JP" altLang="en-US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1.5. 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キャリブレーション準備 </a:t>
            </a:r>
          </a:p>
          <a:p>
            <a:pPr>
              <a:spcBef>
                <a:spcPts val="400"/>
              </a:spcBef>
              <a:buClr>
                <a:srgbClr val="124288"/>
              </a:buClr>
              <a:buFont typeface="+mj-lt"/>
              <a:buNone/>
            </a:pPr>
            <a:r>
              <a:rPr lang="en-US" altLang="ja-JP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1.6. </a:t>
            </a:r>
            <a:r>
              <a:rPr lang="ja-JP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キャリブレーション </a:t>
            </a:r>
            <a:endParaRPr lang="en-US" altLang="ja-JP" sz="14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3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1.1.</a:t>
            </a:r>
            <a:r>
              <a:rPr lang="ja-JP" altLang="en-US" dirty="0"/>
              <a:t> </a:t>
            </a:r>
            <a:r>
              <a:rPr lang="ja-JP" altLang="en-US" dirty="0" smtClean="0"/>
              <a:t>実験車の準備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5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ja-JP" altLang="en-US" dirty="0" smtClean="0">
                <a:latin typeface="+mn-ea"/>
              </a:rPr>
              <a:t>実験車（</a:t>
            </a:r>
            <a:r>
              <a:rPr lang="ja-JP" altLang="ja-JP" dirty="0" smtClean="0">
                <a:latin typeface="+mn-ea"/>
              </a:rPr>
              <a:t>Ro</a:t>
            </a:r>
            <a:r>
              <a:rPr lang="en-US" altLang="ja-JP" dirty="0" err="1" smtClean="0">
                <a:latin typeface="+mn-ea"/>
              </a:rPr>
              <a:t>boCar</a:t>
            </a:r>
            <a:r>
              <a:rPr lang="en-US" altLang="ja-JP" baseline="30000" dirty="0" smtClean="0">
                <a:latin typeface="+mn-ea"/>
              </a:rPr>
              <a:t>®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 err="1" smtClean="0">
                <a:latin typeface="+mn-ea"/>
              </a:rPr>
              <a:t>MiniVan</a:t>
            </a:r>
            <a:r>
              <a:rPr lang="en-US" altLang="ja-JP" dirty="0" smtClean="0">
                <a:latin typeface="+mn-ea"/>
              </a:rPr>
              <a:t>)</a:t>
            </a:r>
            <a:r>
              <a:rPr lang="ja-JP" altLang="en-US" dirty="0" smtClean="0">
                <a:latin typeface="+mn-ea"/>
              </a:rPr>
              <a:t>で各種スイッチを</a:t>
            </a:r>
            <a:r>
              <a:rPr lang="en-US" altLang="ja-JP" dirty="0" smtClean="0">
                <a:latin typeface="+mn-ea"/>
              </a:rPr>
              <a:t> ON</a:t>
            </a:r>
            <a:r>
              <a:rPr lang="ja-JP" altLang="en-US" dirty="0" smtClean="0">
                <a:latin typeface="+mn-ea"/>
              </a:rPr>
              <a:t>にする</a:t>
            </a:r>
            <a:r>
              <a:rPr lang="ja-JP" altLang="en-US" dirty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pPr lvl="4"/>
            <a:r>
              <a:rPr lang="ja-JP" altLang="en-US" dirty="0">
                <a:latin typeface="+mn-ea"/>
              </a:rPr>
              <a:t>インバータ</a:t>
            </a:r>
            <a:endParaRPr lang="en-US" altLang="ja-JP" dirty="0">
              <a:latin typeface="+mn-ea"/>
            </a:endParaRPr>
          </a:p>
          <a:p>
            <a:pPr lvl="4"/>
            <a:r>
              <a:rPr lang="ja-JP" altLang="en-US" dirty="0">
                <a:latin typeface="+mn-ea"/>
              </a:rPr>
              <a:t>サブバッテリー</a:t>
            </a:r>
            <a:endParaRPr lang="en-US" altLang="ja-JP" dirty="0">
              <a:latin typeface="+mn-ea"/>
            </a:endParaRPr>
          </a:p>
          <a:p>
            <a:pPr lvl="4"/>
            <a:r>
              <a:rPr lang="ja-JP" altLang="en-US" dirty="0">
                <a:latin typeface="+mn-ea"/>
              </a:rPr>
              <a:t>タップ</a:t>
            </a:r>
            <a:endParaRPr lang="en-US" altLang="ja-JP" dirty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実験車の</a:t>
            </a:r>
            <a:r>
              <a:rPr lang="ja-JP" altLang="en-US" dirty="0">
                <a:latin typeface="+mn-ea"/>
              </a:rPr>
              <a:t>エンジンをかける。</a:t>
            </a:r>
            <a:endParaRPr lang="en-US" altLang="ja-JP" dirty="0">
              <a:latin typeface="+mn-ea"/>
            </a:endParaRPr>
          </a:p>
          <a:p>
            <a:r>
              <a:rPr lang="en-US" altLang="ja-JP" dirty="0">
                <a:latin typeface="+mn-ea"/>
              </a:rPr>
              <a:t>Velodyne</a:t>
            </a:r>
            <a:r>
              <a:rPr lang="ja-JP" altLang="en-US" dirty="0">
                <a:latin typeface="+mn-ea"/>
              </a:rPr>
              <a:t> のコンセントを挿す。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52400" y="1066800"/>
            <a:ext cx="5791200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/>
          <a:srcRect l="20325" r="20325"/>
          <a:stretch>
            <a:fillRect/>
          </a:stretch>
        </p:blipFill>
        <p:spPr>
          <a:xfrm>
            <a:off x="3505200" y="1143000"/>
            <a:ext cx="2362200" cy="2590800"/>
          </a:xfrm>
          <a:prstGeom prst="rect">
            <a:avLst/>
          </a:prstGeom>
        </p:spPr>
      </p:pic>
      <p:pic>
        <p:nvPicPr>
          <p:cNvPr id="10" name="図プレースホルダー 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print"/>
          <a:srcRect l="12278" t="1484" r="15028"/>
          <a:stretch/>
        </p:blipFill>
        <p:spPr>
          <a:xfrm>
            <a:off x="228600" y="1181459"/>
            <a:ext cx="2702224" cy="2552341"/>
          </a:xfrm>
        </p:spPr>
      </p:pic>
      <p:sp>
        <p:nvSpPr>
          <p:cNvPr id="11" name="右矢印 10"/>
          <p:cNvSpPr/>
          <p:nvPr/>
        </p:nvSpPr>
        <p:spPr>
          <a:xfrm>
            <a:off x="2971800" y="2286000"/>
            <a:ext cx="457200" cy="381000"/>
          </a:xfrm>
          <a:prstGeom prst="rightArrow">
            <a:avLst/>
          </a:prstGeom>
          <a:solidFill>
            <a:srgbClr val="1242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pic>
        <p:nvPicPr>
          <p:cNvPr id="12" name="コンテンツ プレースホルダー 16"/>
          <p:cNvPicPr>
            <a:picLocks noChangeAspect="1"/>
          </p:cNvPicPr>
          <p:nvPr/>
        </p:nvPicPr>
        <p:blipFill>
          <a:blip r:embed="rId5" cstate="print"/>
          <a:srcRect t="-8065" b="-8065"/>
          <a:stretch>
            <a:fillRect/>
          </a:stretch>
        </p:blipFill>
        <p:spPr bwMode="auto">
          <a:xfrm>
            <a:off x="6477000" y="1143000"/>
            <a:ext cx="2362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8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1.2.</a:t>
            </a:r>
            <a:r>
              <a:rPr lang="ja-JP" altLang="en-US" dirty="0"/>
              <a:t> </a:t>
            </a:r>
            <a:r>
              <a:rPr lang="en-US" altLang="ja-JP" dirty="0"/>
              <a:t>Autoware </a:t>
            </a:r>
            <a:r>
              <a:rPr lang="ja-JP" altLang="en-US" dirty="0" smtClean="0"/>
              <a:t>の起動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6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ja-JP" dirty="0">
                <a:latin typeface="+mn-ea"/>
              </a:rPr>
              <a:t>ROS PC </a:t>
            </a:r>
            <a:r>
              <a:rPr lang="ja-JP" altLang="en-US" dirty="0">
                <a:latin typeface="+mn-ea"/>
              </a:rPr>
              <a:t>を立ち上げる。</a:t>
            </a:r>
            <a:endParaRPr lang="en-US" altLang="ja-JP" dirty="0">
              <a:latin typeface="+mn-ea"/>
            </a:endParaRPr>
          </a:p>
          <a:p>
            <a:r>
              <a:rPr lang="en-US" altLang="ja-JP" dirty="0">
                <a:latin typeface="+mn-ea"/>
              </a:rPr>
              <a:t>Autoware </a:t>
            </a:r>
            <a:r>
              <a:rPr lang="ja-JP" altLang="en-US" dirty="0">
                <a:latin typeface="+mn-ea"/>
              </a:rPr>
              <a:t>を起動する。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端末</a:t>
            </a:r>
            <a:r>
              <a:rPr lang="ja-JP" altLang="en-US" dirty="0">
                <a:latin typeface="+mn-ea"/>
              </a:rPr>
              <a:t>で以下のように </a:t>
            </a:r>
            <a:r>
              <a:rPr lang="en-US" altLang="ja-JP" dirty="0">
                <a:latin typeface="+mn-ea"/>
              </a:rPr>
              <a:t>run </a:t>
            </a:r>
            <a:r>
              <a:rPr lang="ja-JP" altLang="en-US" dirty="0">
                <a:latin typeface="+mn-ea"/>
              </a:rPr>
              <a:t>を実行する。 </a:t>
            </a:r>
            <a:endParaRPr lang="en-US" altLang="ja-JP" dirty="0">
              <a:latin typeface="+mn-ea"/>
            </a:endParaRPr>
          </a:p>
          <a:p>
            <a:pPr lvl="2"/>
            <a:r>
              <a:rPr lang="en-US" altLang="ja-JP" dirty="0"/>
              <a:t>$ cd ~/Autoware/</a:t>
            </a:r>
            <a:r>
              <a:rPr lang="en-US" altLang="ja-JP" dirty="0" err="1"/>
              <a:t>ros</a:t>
            </a:r>
            <a:r>
              <a:rPr lang="en-US" altLang="ja-JP" dirty="0"/>
              <a:t>/</a:t>
            </a:r>
          </a:p>
          <a:p>
            <a:pPr lvl="2"/>
            <a:r>
              <a:rPr lang="en-US" altLang="ja-JP" dirty="0"/>
              <a:t>$ ./run</a:t>
            </a:r>
          </a:p>
          <a:p>
            <a:pPr lvl="3"/>
            <a:r>
              <a:rPr lang="ja-JP" altLang="en-US" dirty="0">
                <a:latin typeface="+mn-ea"/>
              </a:rPr>
              <a:t>あるいはファイルマネージャから </a:t>
            </a:r>
            <a:r>
              <a:rPr lang="en-US" altLang="ja-JP" dirty="0">
                <a:latin typeface="+mn-ea"/>
              </a:rPr>
              <a:t>run </a:t>
            </a:r>
            <a:r>
              <a:rPr lang="ja-JP" altLang="en-US" dirty="0">
                <a:latin typeface="+mn-ea"/>
              </a:rPr>
              <a:t>を実行する。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ログインパスワードを入力し、</a:t>
            </a:r>
            <a:r>
              <a:rPr lang="en-US" altLang="ja-JP" dirty="0">
                <a:latin typeface="+mn-ea"/>
              </a:rPr>
              <a:t>[OK</a:t>
            </a:r>
            <a:r>
              <a:rPr lang="ja-JP" altLang="en-US" dirty="0">
                <a:latin typeface="+mn-ea"/>
              </a:rPr>
              <a:t>]ボタンをクリックする。</a:t>
            </a:r>
            <a:endParaRPr lang="en-US" altLang="ja-JP" dirty="0">
              <a:latin typeface="+mn-ea"/>
            </a:endParaRPr>
          </a:p>
          <a:p>
            <a:r>
              <a:rPr lang="ja-JP" altLang="ja-JP" dirty="0">
                <a:latin typeface="+mn-ea"/>
              </a:rPr>
              <a:t>R</a:t>
            </a:r>
            <a:r>
              <a:rPr lang="en-US" altLang="ja-JP" dirty="0" err="1">
                <a:latin typeface="+mn-ea"/>
              </a:rPr>
              <a:t>untime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Manager</a:t>
            </a:r>
            <a:r>
              <a:rPr lang="ja-JP" altLang="en-US" dirty="0">
                <a:latin typeface="+mn-ea"/>
              </a:rPr>
              <a:t> が表示される。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8" name="図プレースホルダー 7" descr="rosbag5.png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5" b="12855"/>
          <a:stretch/>
        </p:blipFill>
        <p:spPr>
          <a:xfrm>
            <a:off x="533400" y="1676400"/>
            <a:ext cx="4038600" cy="1783278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sz="quarter" idx="15"/>
          </p:nvPr>
        </p:nvPicPr>
        <p:blipFill>
          <a:blip r:embed="rId4" cstate="print"/>
          <a:srcRect t="-79740" b="-79740"/>
          <a:stretch>
            <a:fillRect/>
          </a:stretch>
        </p:blipFill>
        <p:spPr>
          <a:xfrm>
            <a:off x="5105400" y="1066800"/>
            <a:ext cx="2362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正方形/長方形 2"/>
          <p:cNvSpPr/>
          <p:nvPr/>
        </p:nvSpPr>
        <p:spPr>
          <a:xfrm>
            <a:off x="76200" y="6248400"/>
            <a:ext cx="2667000" cy="6096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1.3.</a:t>
            </a:r>
            <a:r>
              <a:rPr lang="ja-JP" altLang="en-US" dirty="0"/>
              <a:t> </a:t>
            </a:r>
            <a:r>
              <a:rPr lang="ja-JP" altLang="en-US" dirty="0" smtClean="0"/>
              <a:t>座標変換と地図の読み込み </a:t>
            </a:r>
            <a:r>
              <a:rPr lang="en-US" altLang="ja-JP" dirty="0" smtClean="0"/>
              <a:t>(1/2)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7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458200" cy="2514600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車両の制御位置から見た</a:t>
            </a:r>
            <a:r>
              <a:rPr lang="en-US" altLang="ja-JP" dirty="0" err="1" smtClean="0">
                <a:latin typeface="+mn-ea"/>
              </a:rPr>
              <a:t>Velodyne</a:t>
            </a:r>
            <a:r>
              <a:rPr lang="ja-JP" altLang="en-US" dirty="0" smtClean="0">
                <a:latin typeface="+mn-ea"/>
              </a:rPr>
              <a:t>の取付位置を設定する。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Runtime </a:t>
            </a:r>
            <a:r>
              <a:rPr lang="en-US" altLang="ja-JP" dirty="0">
                <a:latin typeface="+mn-ea"/>
              </a:rPr>
              <a:t>Manager </a:t>
            </a:r>
            <a:r>
              <a:rPr lang="ja-JP" altLang="en-US" dirty="0" smtClean="0">
                <a:latin typeface="+mn-ea"/>
              </a:rPr>
              <a:t>の [</a:t>
            </a:r>
            <a:r>
              <a:rPr lang="en-US" altLang="ja-JP" dirty="0" smtClean="0">
                <a:latin typeface="+mn-ea"/>
              </a:rPr>
              <a:t>Setup]</a:t>
            </a:r>
            <a:r>
              <a:rPr lang="ja-JP" altLang="en-US" dirty="0" smtClean="0">
                <a:latin typeface="+mn-ea"/>
              </a:rPr>
              <a:t> タブで 、</a:t>
            </a:r>
            <a:r>
              <a:rPr lang="en-US" altLang="ja-JP" dirty="0" smtClean="0">
                <a:latin typeface="+mn-ea"/>
              </a:rPr>
              <a:t>[TF</a:t>
            </a:r>
            <a:r>
              <a:rPr lang="ja-JP" altLang="en-US" dirty="0" smtClean="0">
                <a:latin typeface="+mn-ea"/>
              </a:rPr>
              <a:t>] にある</a:t>
            </a:r>
            <a:r>
              <a:rPr lang="en-US" altLang="ja-JP" dirty="0" smtClean="0">
                <a:latin typeface="+mn-ea"/>
              </a:rPr>
              <a:t>[x][y][z][roll][pitch]</a:t>
            </a:r>
            <a:r>
              <a:rPr lang="ja-JP" altLang="en-US" dirty="0" smtClean="0">
                <a:latin typeface="+mn-ea"/>
              </a:rPr>
              <a:t>および</a:t>
            </a:r>
            <a:r>
              <a:rPr lang="en-US" altLang="ja-JP" dirty="0" smtClean="0">
                <a:latin typeface="+mn-ea"/>
              </a:rPr>
              <a:t>[yaw]</a:t>
            </a:r>
            <a:r>
              <a:rPr lang="ja-JP" altLang="en-US" dirty="0" smtClean="0">
                <a:latin typeface="+mn-ea"/>
              </a:rPr>
              <a:t>の値を入力し、</a:t>
            </a:r>
            <a:r>
              <a:rPr lang="en-US" altLang="ja-JP" dirty="0" smtClean="0">
                <a:latin typeface="+mn-ea"/>
              </a:rPr>
              <a:t>[TF]</a:t>
            </a:r>
            <a:r>
              <a:rPr lang="ja-JP" altLang="en-US" dirty="0" smtClean="0">
                <a:latin typeface="+mn-ea"/>
              </a:rPr>
              <a:t>ボタンをクリックする。</a:t>
            </a:r>
            <a:endParaRPr lang="en-US" altLang="ja-JP" dirty="0"/>
          </a:p>
          <a:p>
            <a:pPr>
              <a:spcBef>
                <a:spcPts val="200"/>
              </a:spcBef>
            </a:pPr>
            <a:r>
              <a:rPr lang="ja-JP" altLang="en-US" dirty="0" smtClean="0">
                <a:latin typeface="+mn-ea"/>
              </a:rPr>
              <a:t>自車モデルを</a:t>
            </a:r>
            <a:r>
              <a:rPr lang="ja-JP" altLang="en-US" dirty="0">
                <a:latin typeface="+mn-ea"/>
              </a:rPr>
              <a:t>読み込む。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 smtClean="0">
                <a:latin typeface="+mn-ea"/>
              </a:rPr>
              <a:t>Vehicle Model]</a:t>
            </a:r>
            <a:r>
              <a:rPr lang="ja-JP" altLang="en-US" dirty="0" smtClean="0">
                <a:latin typeface="+mn-ea"/>
              </a:rPr>
              <a:t> ボタン</a:t>
            </a:r>
            <a:r>
              <a:rPr lang="ja-JP" altLang="en-US" dirty="0">
                <a:latin typeface="+mn-ea"/>
              </a:rPr>
              <a:t>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en-US" altLang="ja-JP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/>
          <a:stretch>
            <a:fillRect/>
          </a:stretch>
        </p:blipFill>
        <p:spPr>
          <a:xfrm>
            <a:off x="389467" y="1143000"/>
            <a:ext cx="3412066" cy="2590800"/>
          </a:xfrm>
        </p:spPr>
      </p:pic>
      <p:sp>
        <p:nvSpPr>
          <p:cNvPr id="10" name="コンテンツ プレースホルダー 2"/>
          <p:cNvSpPr>
            <a:spLocks noGrp="1"/>
          </p:cNvSpPr>
          <p:nvPr>
            <p:ph sz="quarter" idx="15"/>
          </p:nvPr>
        </p:nvSpPr>
        <p:spPr>
          <a:xfrm>
            <a:off x="4419600" y="1219200"/>
            <a:ext cx="4191000" cy="2438400"/>
          </a:xfrm>
        </p:spPr>
        <p:txBody>
          <a:bodyPr/>
          <a:lstStyle/>
          <a:p>
            <a:pPr marL="285750" indent="-196850">
              <a:spcBef>
                <a:spcPts val="1200"/>
              </a:spcBef>
              <a:buFont typeface="Wingdings" charset="2"/>
              <a:buChar char="ü"/>
              <a:tabLst>
                <a:tab pos="358775" algn="l"/>
              </a:tabLst>
            </a:pPr>
            <a:r>
              <a:rPr lang="en-US" altLang="ja-JP" dirty="0"/>
              <a:t>ROS </a:t>
            </a:r>
            <a:r>
              <a:rPr lang="ja-JP" altLang="en-US" dirty="0"/>
              <a:t>のターゲットであるロボットは複数のモジュールで</a:t>
            </a:r>
            <a:r>
              <a:rPr lang="ja-JP" altLang="en-US" dirty="0" smtClean="0"/>
              <a:t>構成されており、各モジュール</a:t>
            </a:r>
            <a:r>
              <a:rPr lang="ja-JP" altLang="en-US" dirty="0"/>
              <a:t>ごとに定義</a:t>
            </a:r>
            <a:r>
              <a:rPr lang="ja-JP" altLang="en-US" dirty="0" smtClean="0"/>
              <a:t>された座標系を相対</a:t>
            </a:r>
            <a:r>
              <a:rPr lang="ja-JP" altLang="en-US" dirty="0"/>
              <a:t>座標系として計算する必要がある。</a:t>
            </a:r>
            <a:endParaRPr lang="en-US" altLang="ja-JP" dirty="0" smtClean="0"/>
          </a:p>
          <a:p>
            <a:pPr marL="285750" indent="-196850">
              <a:spcBef>
                <a:spcPts val="1200"/>
              </a:spcBef>
              <a:buFont typeface="Wingdings" charset="2"/>
              <a:buChar char="ü"/>
            </a:pPr>
            <a:r>
              <a:rPr lang="ja-JP" altLang="en-US" dirty="0"/>
              <a:t>相対座標系を計算するために座標変換をする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marL="285750" indent="-196850">
              <a:spcBef>
                <a:spcPts val="1200"/>
              </a:spcBef>
              <a:buFont typeface="Wingdings" charset="2"/>
              <a:buChar char="ü"/>
            </a:pPr>
            <a:r>
              <a:rPr lang="en-US" altLang="ja-JP" dirty="0" smtClean="0"/>
              <a:t>TF</a:t>
            </a:r>
            <a:r>
              <a:rPr lang="ja-JP" altLang="en-US" dirty="0" smtClean="0"/>
              <a:t>は、車両</a:t>
            </a:r>
            <a:r>
              <a:rPr lang="ja-JP" altLang="en-US" dirty="0"/>
              <a:t>の制御位置と</a:t>
            </a:r>
            <a:r>
              <a:rPr lang="en-US" altLang="ja-JP" dirty="0"/>
              <a:t>Velodyne</a:t>
            </a:r>
            <a:r>
              <a:rPr lang="ja-JP" altLang="en-US" dirty="0"/>
              <a:t>の</a:t>
            </a:r>
            <a:r>
              <a:rPr lang="ja-JP" altLang="en-US" dirty="0" smtClean="0"/>
              <a:t>取付位置の関係</a:t>
            </a:r>
            <a:r>
              <a:rPr lang="ja-JP" altLang="en-US" dirty="0"/>
              <a:t>を</a:t>
            </a:r>
            <a:r>
              <a:rPr lang="ja-JP" altLang="en-US" dirty="0" smtClean="0"/>
              <a:t>表す。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304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正方形/長方形 2"/>
          <p:cNvSpPr/>
          <p:nvPr/>
        </p:nvSpPr>
        <p:spPr>
          <a:xfrm>
            <a:off x="76200" y="6248400"/>
            <a:ext cx="2667000" cy="6096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charset="0"/>
            </a:endParaRP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1.3.</a:t>
            </a:r>
            <a:r>
              <a:rPr lang="ja-JP" altLang="en-US" dirty="0" smtClean="0"/>
              <a:t> 座標変換と地図の読み込み </a:t>
            </a:r>
            <a:r>
              <a:rPr lang="en-US" altLang="ja-JP" dirty="0" smtClean="0"/>
              <a:t>(2/2)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8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>
          <a:xfrm>
            <a:off x="304800" y="3962400"/>
            <a:ext cx="8839200" cy="2895600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３次元点群地図</a:t>
            </a:r>
            <a:r>
              <a:rPr lang="ja-JP" altLang="en-US" dirty="0">
                <a:latin typeface="+mn-ea"/>
              </a:rPr>
              <a:t>を読み込む。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Runtime </a:t>
            </a:r>
            <a:r>
              <a:rPr lang="en-US" altLang="ja-JP" dirty="0">
                <a:latin typeface="+mn-ea"/>
              </a:rPr>
              <a:t>Manager </a:t>
            </a:r>
            <a:r>
              <a:rPr lang="ja-JP" altLang="en-US" dirty="0" smtClean="0">
                <a:latin typeface="+mn-ea"/>
              </a:rPr>
              <a:t>の [</a:t>
            </a:r>
            <a:r>
              <a:rPr lang="en-US" altLang="ja-JP" dirty="0">
                <a:latin typeface="+mn-ea"/>
              </a:rPr>
              <a:t>Map</a:t>
            </a:r>
            <a:r>
              <a:rPr lang="ja-JP" altLang="en-US" dirty="0" smtClean="0">
                <a:latin typeface="+mn-ea"/>
              </a:rPr>
              <a:t>] タブで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Point Cloud</a:t>
            </a:r>
            <a:r>
              <a:rPr lang="ja-JP" altLang="en-US" dirty="0" smtClean="0">
                <a:latin typeface="+mn-ea"/>
              </a:rPr>
              <a:t>] の [</a:t>
            </a:r>
            <a:r>
              <a:rPr lang="en-US" altLang="ja-JP" dirty="0">
                <a:latin typeface="+mn-ea"/>
              </a:rPr>
              <a:t>Ref</a:t>
            </a:r>
            <a:r>
              <a:rPr lang="ja-JP" altLang="en-US" dirty="0" smtClean="0">
                <a:latin typeface="+mn-ea"/>
              </a:rPr>
              <a:t>] ボタン</a:t>
            </a:r>
            <a:r>
              <a:rPr lang="ja-JP" altLang="en-US" dirty="0">
                <a:latin typeface="+mn-ea"/>
              </a:rPr>
              <a:t>をクリックし、</a:t>
            </a:r>
            <a:r>
              <a:rPr lang="en-US" altLang="ja-JP" dirty="0">
                <a:latin typeface="+mn-ea"/>
              </a:rPr>
              <a:t>3</a:t>
            </a:r>
            <a:r>
              <a:rPr lang="ja-JP" altLang="en-US" dirty="0">
                <a:latin typeface="+mn-ea"/>
              </a:rPr>
              <a:t>次元点群地図を指定</a:t>
            </a:r>
            <a:r>
              <a:rPr lang="ja-JP" altLang="en-US" dirty="0" smtClean="0">
                <a:latin typeface="+mn-ea"/>
              </a:rPr>
              <a:t>して [</a:t>
            </a:r>
            <a:r>
              <a:rPr lang="en-US" altLang="ja-JP" dirty="0">
                <a:latin typeface="+mn-ea"/>
              </a:rPr>
              <a:t>Point Cloud</a:t>
            </a:r>
            <a:r>
              <a:rPr lang="ja-JP" altLang="en-US" dirty="0">
                <a:latin typeface="+mn-ea"/>
              </a:rPr>
              <a:t>]ボタンをクリックして読み込む。サンプルの場合、以下にあるファイルを全て指定する。</a:t>
            </a:r>
            <a:endParaRPr lang="en-US" altLang="ja-JP" dirty="0">
              <a:latin typeface="+mn-ea"/>
            </a:endParaRPr>
          </a:p>
          <a:p>
            <a:pPr lvl="2"/>
            <a:r>
              <a:rPr lang="en-US" altLang="ja-JP" dirty="0"/>
              <a:t>~/.</a:t>
            </a:r>
            <a:r>
              <a:rPr lang="en-US" altLang="ja-JP" dirty="0" err="1"/>
              <a:t>autoware</a:t>
            </a:r>
            <a:r>
              <a:rPr lang="en-US" altLang="ja-JP" dirty="0"/>
              <a:t>/data/map/</a:t>
            </a:r>
            <a:r>
              <a:rPr lang="en-US" altLang="ja-JP" dirty="0" err="1"/>
              <a:t>pointcloud_map</a:t>
            </a:r>
            <a:r>
              <a:rPr lang="en-US" altLang="ja-JP" dirty="0"/>
              <a:t>/</a:t>
            </a:r>
          </a:p>
          <a:p>
            <a:pPr>
              <a:spcBef>
                <a:spcPts val="200"/>
              </a:spcBef>
            </a:pPr>
            <a:r>
              <a:rPr lang="en-US" altLang="ja-JP" dirty="0">
                <a:latin typeface="+mn-ea"/>
              </a:rPr>
              <a:t>ADAS</a:t>
            </a:r>
            <a:r>
              <a:rPr lang="ja-JP" altLang="en-US" dirty="0">
                <a:latin typeface="+mn-ea"/>
              </a:rPr>
              <a:t>マップを読み込む。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[</a:t>
            </a:r>
            <a:r>
              <a:rPr lang="en-US" altLang="ja-JP" dirty="0">
                <a:latin typeface="+mn-ea"/>
              </a:rPr>
              <a:t>Vector Map</a:t>
            </a:r>
            <a:r>
              <a:rPr lang="ja-JP" altLang="en-US" dirty="0" smtClean="0">
                <a:latin typeface="+mn-ea"/>
              </a:rPr>
              <a:t>] の [</a:t>
            </a:r>
            <a:r>
              <a:rPr lang="en-US" altLang="ja-JP" dirty="0">
                <a:latin typeface="+mn-ea"/>
              </a:rPr>
              <a:t>Ref</a:t>
            </a:r>
            <a:r>
              <a:rPr lang="ja-JP" altLang="en-US" dirty="0" smtClean="0">
                <a:latin typeface="+mn-ea"/>
              </a:rPr>
              <a:t>] ボタン</a:t>
            </a:r>
            <a:r>
              <a:rPr lang="ja-JP" altLang="en-US" dirty="0">
                <a:latin typeface="+mn-ea"/>
              </a:rPr>
              <a:t>をクリックし、</a:t>
            </a:r>
            <a:r>
              <a:rPr lang="en-US" altLang="ja-JP" dirty="0">
                <a:latin typeface="+mn-ea"/>
              </a:rPr>
              <a:t>ADAS</a:t>
            </a:r>
            <a:r>
              <a:rPr lang="ja-JP" altLang="en-US" dirty="0">
                <a:latin typeface="+mn-ea"/>
              </a:rPr>
              <a:t>マップを指定</a:t>
            </a:r>
            <a:r>
              <a:rPr lang="ja-JP" altLang="en-US" dirty="0" smtClean="0">
                <a:latin typeface="+mn-ea"/>
              </a:rPr>
              <a:t>して [</a:t>
            </a:r>
            <a:r>
              <a:rPr lang="en-US" altLang="ja-JP" dirty="0">
                <a:latin typeface="+mn-ea"/>
              </a:rPr>
              <a:t>Vector Map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ボタン</a:t>
            </a:r>
            <a:r>
              <a:rPr lang="ja-JP" altLang="en-US" dirty="0">
                <a:latin typeface="+mn-ea"/>
              </a:rPr>
              <a:t>をクリックして読み込む</a:t>
            </a:r>
            <a:r>
              <a:rPr lang="ja-JP" altLang="en-US" dirty="0" smtClean="0">
                <a:latin typeface="+mn-ea"/>
              </a:rPr>
              <a:t>。サンプル</a:t>
            </a:r>
            <a:r>
              <a:rPr lang="ja-JP" altLang="en-US" dirty="0">
                <a:latin typeface="+mn-ea"/>
              </a:rPr>
              <a:t>の場合、</a:t>
            </a:r>
            <a:r>
              <a:rPr lang="ja-JP" altLang="en-US" dirty="0" smtClean="0">
                <a:latin typeface="+mn-ea"/>
              </a:rPr>
              <a:t>以下にあるファイル</a:t>
            </a:r>
            <a:r>
              <a:rPr lang="ja-JP" altLang="en-US" dirty="0">
                <a:latin typeface="+mn-ea"/>
              </a:rPr>
              <a:t>を全て指定する。</a:t>
            </a:r>
            <a:endParaRPr lang="en-US" altLang="ja-JP" dirty="0">
              <a:latin typeface="+mn-ea"/>
            </a:endParaRPr>
          </a:p>
          <a:p>
            <a:pPr lvl="2"/>
            <a:r>
              <a:rPr lang="en-US" altLang="ja-JP" dirty="0"/>
              <a:t>~/.</a:t>
            </a:r>
            <a:r>
              <a:rPr lang="en-US" altLang="ja-JP" dirty="0" err="1"/>
              <a:t>autoware</a:t>
            </a:r>
            <a:r>
              <a:rPr lang="en-US" altLang="ja-JP" dirty="0"/>
              <a:t>/data/map/</a:t>
            </a:r>
            <a:r>
              <a:rPr lang="en-US" altLang="ja-JP" dirty="0" err="1"/>
              <a:t>vector_map</a:t>
            </a:r>
            <a:r>
              <a:rPr lang="en-US" altLang="ja-JP" dirty="0"/>
              <a:t>/ </a:t>
            </a:r>
          </a:p>
          <a:p>
            <a:pPr>
              <a:spcBef>
                <a:spcPts val="200"/>
              </a:spcBef>
            </a:pP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座標変換ファイルを読み込む。</a:t>
            </a:r>
            <a:endParaRPr lang="en-US" altLang="ja-JP" dirty="0" smtClean="0">
              <a:solidFill>
                <a:srgbClr val="2A2E32">
                  <a:lumMod val="90000"/>
                  <a:lumOff val="10000"/>
                </a:srgbClr>
              </a:solidFill>
              <a:latin typeface="+mn-ea"/>
            </a:endParaRPr>
          </a:p>
          <a:p>
            <a:pPr lvl="1"/>
            <a:r>
              <a:rPr lang="ja-JP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3</a:t>
            </a:r>
            <a:r>
              <a:rPr lang="en-US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.1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 [</a:t>
            </a:r>
            <a:r>
              <a:rPr lang="en-US" altLang="ja-JP" dirty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TF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] の [</a:t>
            </a:r>
            <a:r>
              <a:rPr lang="en-US" altLang="ja-JP" dirty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Ref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] ボタン</a:t>
            </a:r>
            <a:r>
              <a:rPr lang="ja-JP" altLang="en-US" dirty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をクリックし、</a:t>
            </a:r>
            <a:r>
              <a:rPr lang="en-US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TF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の</a:t>
            </a:r>
            <a:r>
              <a:rPr lang="en-US" altLang="ja-JP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 </a:t>
            </a:r>
            <a:r>
              <a:rPr lang="en-US" altLang="ja-JP" dirty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launch</a:t>
            </a:r>
            <a:r>
              <a:rPr lang="ja-JP" altLang="en-US" dirty="0" smtClean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ファイルを</a:t>
            </a:r>
            <a:r>
              <a:rPr lang="ja-JP" altLang="en-US" dirty="0">
                <a:latin typeface="+mn-ea"/>
              </a:rPr>
              <a:t>指定</a:t>
            </a:r>
            <a:r>
              <a:rPr lang="ja-JP" altLang="en-US" dirty="0" smtClean="0">
                <a:latin typeface="+mn-ea"/>
              </a:rPr>
              <a:t>して </a:t>
            </a:r>
            <a:r>
              <a:rPr lang="en-US" altLang="en-US" dirty="0" smtClean="0">
                <a:latin typeface="+mn-ea"/>
              </a:rPr>
              <a:t>[</a:t>
            </a:r>
            <a:r>
              <a:rPr lang="en-US" altLang="ja-JP" dirty="0">
                <a:solidFill>
                  <a:srgbClr val="2A2E32">
                    <a:lumMod val="90000"/>
                    <a:lumOff val="10000"/>
                  </a:srgbClr>
                </a:solidFill>
                <a:latin typeface="+mn-ea"/>
              </a:rPr>
              <a:t>TF</a:t>
            </a:r>
            <a:r>
              <a:rPr lang="en-US" altLang="en-US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 ボタン</a:t>
            </a:r>
            <a:r>
              <a:rPr lang="ja-JP" altLang="en-US" dirty="0">
                <a:latin typeface="+mn-ea"/>
              </a:rPr>
              <a:t>をクリックして読み込む</a:t>
            </a:r>
            <a:r>
              <a:rPr lang="ja-JP" altLang="en-US" dirty="0" smtClean="0">
                <a:latin typeface="+mn-ea"/>
              </a:rPr>
              <a:t>。サンプル</a:t>
            </a:r>
            <a:r>
              <a:rPr lang="ja-JP" altLang="en-US" dirty="0">
                <a:latin typeface="+mn-ea"/>
              </a:rPr>
              <a:t>の場合、</a:t>
            </a:r>
            <a:r>
              <a:rPr lang="ja-JP" altLang="en-US" dirty="0" smtClean="0">
                <a:latin typeface="+mn-ea"/>
              </a:rPr>
              <a:t>以下のファイル</a:t>
            </a:r>
            <a:r>
              <a:rPr lang="ja-JP" altLang="en-US" dirty="0">
                <a:latin typeface="+mn-ea"/>
              </a:rPr>
              <a:t>を指定する。</a:t>
            </a:r>
            <a:endParaRPr lang="en-US" altLang="ja-JP" dirty="0">
              <a:latin typeface="+mn-ea"/>
            </a:endParaRPr>
          </a:p>
          <a:p>
            <a:pPr lvl="2"/>
            <a:r>
              <a:rPr lang="en-US" altLang="ja-JP" dirty="0"/>
              <a:t>~/.</a:t>
            </a:r>
            <a:r>
              <a:rPr lang="en-US" altLang="ja-JP" dirty="0" err="1"/>
              <a:t>autoware</a:t>
            </a:r>
            <a:r>
              <a:rPr lang="en-US" altLang="ja-JP" dirty="0"/>
              <a:t>/data/</a:t>
            </a:r>
            <a:r>
              <a:rPr lang="en-US" altLang="ja-JP" dirty="0" err="1"/>
              <a:t>tf</a:t>
            </a:r>
            <a:r>
              <a:rPr lang="en-US" altLang="ja-JP" dirty="0"/>
              <a:t>/</a:t>
            </a:r>
            <a:r>
              <a:rPr lang="en-US" altLang="ja-JP" dirty="0" err="1"/>
              <a:t>tf.launch</a:t>
            </a:r>
            <a:r>
              <a:rPr lang="en-US" altLang="ja-JP" dirty="0"/>
              <a:t> </a:t>
            </a:r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/>
          <a:srcRect l="-32889" r="-32889"/>
          <a:stretch>
            <a:fillRect/>
          </a:stretch>
        </p:blipFill>
        <p:spPr>
          <a:xfrm>
            <a:off x="1676400" y="1143000"/>
            <a:ext cx="5867400" cy="2590800"/>
          </a:xfrm>
        </p:spPr>
      </p:pic>
    </p:spTree>
    <p:extLst>
      <p:ext uri="{BB962C8B-B14F-4D97-AF65-F5344CB8AC3E}">
        <p14:creationId xmlns:p14="http://schemas.microsoft.com/office/powerpoint/2010/main" val="14304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1.4.</a:t>
            </a:r>
            <a:r>
              <a:rPr lang="ja-JP" altLang="en-US" dirty="0"/>
              <a:t> </a:t>
            </a:r>
            <a:r>
              <a:rPr lang="en-US" altLang="ja-JP" dirty="0" smtClean="0"/>
              <a:t>RViz</a:t>
            </a:r>
            <a:r>
              <a:rPr lang="en-US" altLang="en-US" dirty="0"/>
              <a:t> </a:t>
            </a:r>
            <a:r>
              <a:rPr lang="ja-JP" altLang="en-US" dirty="0" smtClean="0"/>
              <a:t>の起動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 kumimoji="1"/>
            </a:pPr>
            <a:fld id="{4E6CCC12-C52E-4F2A-955D-F64A76216B75}" type="slidenum">
              <a:rPr lang="en-US" altLang="ja-JP" smtClean="0"/>
              <a:pPr>
                <a:defRPr kumimoji="1"/>
              </a:pPr>
              <a:t>9</a:t>
            </a:fld>
            <a:endParaRPr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走行準備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を起動する</a:t>
            </a:r>
            <a:r>
              <a:rPr lang="ja-JP" altLang="en-US" dirty="0" smtClean="0">
                <a:latin typeface="+mn-ea"/>
              </a:rPr>
              <a:t>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1.1 Runtime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Manager</a:t>
            </a:r>
            <a:r>
              <a:rPr lang="ja-JP" altLang="en-US" dirty="0">
                <a:latin typeface="+mn-ea"/>
              </a:rPr>
              <a:t> の</a:t>
            </a:r>
            <a:r>
              <a:rPr lang="en-US" altLang="ja-JP" dirty="0">
                <a:latin typeface="+mn-ea"/>
              </a:rPr>
              <a:t> [RViz]</a:t>
            </a:r>
            <a:r>
              <a:rPr lang="ja-JP" altLang="en-US" dirty="0">
                <a:latin typeface="+mn-ea"/>
              </a:rPr>
              <a:t>ボタンを</a:t>
            </a:r>
            <a:r>
              <a:rPr lang="ja-JP" altLang="en-US" dirty="0" smtClean="0">
                <a:latin typeface="+mn-ea"/>
              </a:rPr>
              <a:t>クリックする。</a:t>
            </a:r>
            <a:endParaRPr lang="en-US" altLang="ja-JP" dirty="0">
              <a:latin typeface="+mn-ea"/>
            </a:endParaRPr>
          </a:p>
          <a:p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 smtClean="0">
                <a:latin typeface="+mn-ea"/>
              </a:rPr>
              <a:t>の</a:t>
            </a:r>
            <a:r>
              <a:rPr lang="en-US" altLang="ja-JP" dirty="0" err="1" smtClean="0">
                <a:latin typeface="+mn-ea"/>
              </a:rPr>
              <a:t>config</a:t>
            </a:r>
            <a:r>
              <a:rPr lang="ja-JP" altLang="en-US" dirty="0" smtClean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ファイルを読み込む。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2.1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の</a:t>
            </a:r>
            <a:r>
              <a:rPr lang="ja-JP" altLang="en-US" dirty="0" smtClean="0">
                <a:latin typeface="+mn-ea"/>
              </a:rPr>
              <a:t>メニュー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File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-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Open </a:t>
            </a:r>
            <a:r>
              <a:rPr lang="en-US" altLang="ja-JP" dirty="0" err="1">
                <a:latin typeface="+mn-ea"/>
              </a:rPr>
              <a:t>Config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 smtClean="0">
                <a:latin typeface="+mn-ea"/>
              </a:rPr>
              <a:t> を</a:t>
            </a:r>
            <a:r>
              <a:rPr lang="ja-JP" altLang="en-US" dirty="0">
                <a:latin typeface="+mn-ea"/>
              </a:rPr>
              <a:t>選択し、以下のファイルを選択</a:t>
            </a:r>
            <a:r>
              <a:rPr lang="ja-JP" altLang="en-US" dirty="0" smtClean="0">
                <a:latin typeface="+mn-ea"/>
              </a:rPr>
              <a:t>して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Open] </a:t>
            </a:r>
            <a:r>
              <a:rPr lang="ja-JP" altLang="en-US" dirty="0">
                <a:latin typeface="+mn-ea"/>
              </a:rPr>
              <a:t>ボタンをクリックする。</a:t>
            </a:r>
            <a:endParaRPr lang="en-US" altLang="ja-JP" dirty="0">
              <a:latin typeface="+mn-ea"/>
            </a:endParaRPr>
          </a:p>
          <a:p>
            <a:pPr lvl="2"/>
            <a:r>
              <a:rPr lang="en-US" altLang="ja-JP" dirty="0"/>
              <a:t>~/Autoware/</a:t>
            </a:r>
            <a:r>
              <a:rPr lang="en-US" altLang="ja-JP" dirty="0" err="1"/>
              <a:t>ros</a:t>
            </a:r>
            <a:r>
              <a:rPr lang="en-US" altLang="ja-JP" dirty="0"/>
              <a:t>/</a:t>
            </a:r>
            <a:r>
              <a:rPr lang="en-US" altLang="ja-JP" dirty="0" err="1"/>
              <a:t>src</a:t>
            </a:r>
            <a:r>
              <a:rPr lang="en-US" altLang="ja-JP" dirty="0"/>
              <a:t>/.</a:t>
            </a:r>
            <a:r>
              <a:rPr lang="en-US" altLang="ja-JP" dirty="0" err="1"/>
              <a:t>config</a:t>
            </a:r>
            <a:r>
              <a:rPr lang="en-US" altLang="ja-JP" dirty="0"/>
              <a:t>/</a:t>
            </a:r>
            <a:r>
              <a:rPr lang="en-US" altLang="ja-JP" dirty="0" err="1"/>
              <a:t>rviz</a:t>
            </a:r>
            <a:r>
              <a:rPr lang="en-US" altLang="ja-JP" dirty="0"/>
              <a:t>/</a:t>
            </a:r>
            <a:r>
              <a:rPr lang="en-US" altLang="ja-JP" dirty="0" err="1"/>
              <a:t>default.rviz</a:t>
            </a:r>
            <a:endParaRPr lang="en-US" altLang="ja-JP" dirty="0"/>
          </a:p>
          <a:p>
            <a:r>
              <a:rPr lang="ja-JP" altLang="en-US" dirty="0" smtClean="0">
                <a:latin typeface="+mn-ea"/>
              </a:rPr>
              <a:t>３次元点群</a:t>
            </a:r>
            <a:r>
              <a:rPr lang="ja-JP" altLang="en-US" dirty="0">
                <a:latin typeface="+mn-ea"/>
              </a:rPr>
              <a:t>地図と</a:t>
            </a:r>
            <a:r>
              <a:rPr lang="en-US" altLang="ja-JP" dirty="0">
                <a:latin typeface="+mn-ea"/>
              </a:rPr>
              <a:t>ADAS</a:t>
            </a:r>
            <a:r>
              <a:rPr lang="ja-JP" altLang="en-US" dirty="0" smtClean="0">
                <a:latin typeface="+mn-ea"/>
              </a:rPr>
              <a:t>マップを表示する。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3.1 </a:t>
            </a:r>
            <a:r>
              <a:rPr lang="en-US" altLang="ja-JP" dirty="0">
                <a:latin typeface="+mn-ea"/>
              </a:rPr>
              <a:t>RViz</a:t>
            </a:r>
            <a:r>
              <a:rPr lang="ja-JP" altLang="en-US" dirty="0">
                <a:latin typeface="+mn-ea"/>
              </a:rPr>
              <a:t>の左ペインで 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Global Options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 dirty="0">
                <a:latin typeface="+mn-ea"/>
              </a:rPr>
              <a:t> </a:t>
            </a:r>
            <a:r>
              <a:rPr lang="en-US" altLang="en-US" dirty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Fixed Frame</a:t>
            </a:r>
            <a:r>
              <a:rPr lang="en-US" altLang="en-US" dirty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を </a:t>
            </a:r>
            <a:r>
              <a:rPr lang="en-US" altLang="en-US" dirty="0">
                <a:latin typeface="+mn-ea"/>
              </a:rPr>
              <a:t>”</a:t>
            </a:r>
            <a:r>
              <a:rPr lang="en-US" altLang="ja-JP" dirty="0">
                <a:latin typeface="+mn-ea"/>
              </a:rPr>
              <a:t>world”</a:t>
            </a:r>
            <a:r>
              <a:rPr lang="ja-JP" altLang="en-US" dirty="0">
                <a:latin typeface="+mn-ea"/>
              </a:rPr>
              <a:t> に</a:t>
            </a:r>
            <a:r>
              <a:rPr lang="ja-JP" altLang="en-US" dirty="0" smtClean="0">
                <a:latin typeface="+mn-ea"/>
              </a:rPr>
              <a:t>設定する。</a:t>
            </a:r>
            <a:endParaRPr lang="en-US" altLang="ja-JP" dirty="0" smtClean="0">
              <a:latin typeface="+mn-ea"/>
            </a:endParaRPr>
          </a:p>
          <a:p>
            <a:pPr lvl="1"/>
            <a:r>
              <a:rPr lang="en-US" altLang="ja-JP" dirty="0" smtClean="0">
                <a:latin typeface="+mn-ea"/>
              </a:rPr>
              <a:t>3.2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[</a:t>
            </a:r>
            <a:r>
              <a:rPr lang="en-US" altLang="ja-JP" dirty="0">
                <a:latin typeface="+mn-ea"/>
              </a:rPr>
              <a:t>Points Map]</a:t>
            </a:r>
            <a:r>
              <a:rPr lang="ja-JP" altLang="en-US" dirty="0">
                <a:latin typeface="+mn-ea"/>
              </a:rPr>
              <a:t> と </a:t>
            </a:r>
            <a:r>
              <a:rPr lang="en-US" altLang="ja-JP" dirty="0">
                <a:latin typeface="+mn-ea"/>
              </a:rPr>
              <a:t>[Vector Map</a:t>
            </a:r>
            <a:r>
              <a:rPr lang="en-US" altLang="ja-JP" dirty="0" smtClean="0">
                <a:latin typeface="+mn-ea"/>
              </a:rPr>
              <a:t>]</a:t>
            </a:r>
            <a:r>
              <a:rPr lang="ja-JP" altLang="en-US" dirty="0">
                <a:latin typeface="+mn-ea"/>
              </a:rPr>
              <a:t>チェックボックスを</a:t>
            </a:r>
            <a:r>
              <a:rPr lang="en-US" altLang="ja-JP" dirty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にすると３次元点群地図と</a:t>
            </a:r>
            <a:r>
              <a:rPr lang="en-US" altLang="ja-JP" dirty="0" smtClean="0">
                <a:latin typeface="+mn-ea"/>
              </a:rPr>
              <a:t>ADAS</a:t>
            </a:r>
            <a:r>
              <a:rPr lang="ja-JP" altLang="en-US" dirty="0" smtClean="0">
                <a:latin typeface="+mn-ea"/>
              </a:rPr>
              <a:t>マップが表示される。</a:t>
            </a:r>
            <a:endParaRPr lang="en-US" altLang="ja-JP" dirty="0">
              <a:latin typeface="+mn-ea"/>
            </a:endParaRPr>
          </a:p>
          <a:p>
            <a:pPr lvl="3"/>
            <a:r>
              <a:rPr lang="ja-JP" altLang="en-US" dirty="0" smtClean="0">
                <a:latin typeface="+mn-ea"/>
              </a:rPr>
              <a:t>表示されない場合、”</a:t>
            </a:r>
            <a:r>
              <a:rPr lang="en-US" altLang="ja-JP" dirty="0">
                <a:latin typeface="+mn-ea"/>
              </a:rPr>
              <a:t>Points Map</a:t>
            </a:r>
            <a:r>
              <a:rPr lang="en-US" altLang="ja-JP" dirty="0" smtClean="0">
                <a:latin typeface="+mn-ea"/>
              </a:rPr>
              <a:t>”</a:t>
            </a:r>
            <a:r>
              <a:rPr lang="ja-JP" altLang="en-US" dirty="0" smtClean="0">
                <a:latin typeface="+mn-ea"/>
              </a:rPr>
              <a:t> や ”</a:t>
            </a:r>
            <a:r>
              <a:rPr lang="en-US" altLang="ja-JP" dirty="0">
                <a:latin typeface="+mn-ea"/>
              </a:rPr>
              <a:t>Vector map</a:t>
            </a:r>
            <a:r>
              <a:rPr lang="en-US" altLang="ja-JP" dirty="0" smtClean="0">
                <a:latin typeface="+mn-ea"/>
              </a:rPr>
              <a:t>”</a:t>
            </a:r>
            <a:r>
              <a:rPr lang="ja-JP" altLang="en-US" dirty="0" smtClean="0">
                <a:latin typeface="+mn-ea"/>
              </a:rPr>
              <a:t> の</a:t>
            </a:r>
            <a:r>
              <a:rPr lang="ja-JP" altLang="en-US" dirty="0">
                <a:latin typeface="+mn-ea"/>
              </a:rPr>
              <a:t>チェックボックスを </a:t>
            </a:r>
            <a:r>
              <a:rPr lang="en-US" altLang="ja-JP" dirty="0">
                <a:latin typeface="+mn-ea"/>
              </a:rPr>
              <a:t>OFF → </a:t>
            </a:r>
            <a:r>
              <a:rPr lang="en-US" altLang="ja-JP" dirty="0" smtClean="0">
                <a:latin typeface="+mn-ea"/>
              </a:rPr>
              <a:t>ON</a:t>
            </a:r>
            <a:r>
              <a:rPr lang="ja-JP" altLang="en-US" dirty="0" smtClean="0">
                <a:latin typeface="+mn-ea"/>
              </a:rPr>
              <a:t>して</a:t>
            </a:r>
            <a:r>
              <a:rPr lang="ja-JP" altLang="en-US" dirty="0">
                <a:latin typeface="+mn-ea"/>
              </a:rPr>
              <a:t>再ロードする。</a:t>
            </a:r>
          </a:p>
          <a:p>
            <a:endParaRPr kumimoji="1" lang="ja-JP" altLang="en-US" dirty="0">
              <a:latin typeface="+mn-ea"/>
            </a:endParaRPr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rcRect l="-25569" r="-25569"/>
          <a:stretch>
            <a:fillRect/>
          </a:stretch>
        </p:blipFill>
        <p:spPr>
          <a:xfrm>
            <a:off x="1676400" y="1219200"/>
            <a:ext cx="5867400" cy="2590800"/>
          </a:xfrm>
        </p:spPr>
      </p:pic>
    </p:spTree>
    <p:extLst>
      <p:ext uri="{BB962C8B-B14F-4D97-AF65-F5344CB8AC3E}">
        <p14:creationId xmlns:p14="http://schemas.microsoft.com/office/powerpoint/2010/main" val="38375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3">
  <a:themeElements>
    <a:clrScheme name="Keeno4">
      <a:dk1>
        <a:srgbClr val="2A2E32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BB4E4B"/>
      </a:accent2>
      <a:accent3>
        <a:srgbClr val="FAFAFA"/>
      </a:accent3>
      <a:accent4>
        <a:srgbClr val="A1D4EE"/>
      </a:accent4>
      <a:accent5>
        <a:srgbClr val="A6C56F"/>
      </a:accent5>
      <a:accent6>
        <a:srgbClr val="758B95"/>
      </a:accent6>
      <a:hlink>
        <a:srgbClr val="0000AE"/>
      </a:hlink>
      <a:folHlink>
        <a:srgbClr val="802545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</a:majorFont>
      <a:minorFont>
        <a:latin typeface="News Gothic MT"/>
        <a:ea typeface=""/>
        <a:cs typeface=""/>
        <a:font script="Jpan" typeface="メイリオ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プレゼンテーション3.potx</Template>
  <TotalTime>0</TotalTime>
  <Words>3714</Words>
  <Application>Microsoft Office PowerPoint</Application>
  <PresentationFormat>画面に合わせる (4:3)</PresentationFormat>
  <Paragraphs>393</Paragraphs>
  <Slides>34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5" baseType="lpstr">
      <vt:lpstr>Arial レギュラー</vt:lpstr>
      <vt:lpstr>Meiryo レギュラー</vt:lpstr>
      <vt:lpstr>ＭＳ Ｐゴシック</vt:lpstr>
      <vt:lpstr>News Gothic MT</vt:lpstr>
      <vt:lpstr>ヒラギノ角ゴ ProN W3</vt:lpstr>
      <vt:lpstr>メイリオ</vt:lpstr>
      <vt:lpstr>メイリオ</vt:lpstr>
      <vt:lpstr>Arial</vt:lpstr>
      <vt:lpstr>Calibri</vt:lpstr>
      <vt:lpstr>Wingdings</vt:lpstr>
      <vt:lpstr>プレゼンテーション3</vt:lpstr>
      <vt:lpstr>Autoware – Getting Started</vt:lpstr>
      <vt:lpstr>0. このマニュアルについて</vt:lpstr>
      <vt:lpstr>0. このマニュアルについて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1. 走行準備</vt:lpstr>
      <vt:lpstr>2. 経路生成</vt:lpstr>
      <vt:lpstr>2. 経路生成</vt:lpstr>
      <vt:lpstr>2. 経路生成</vt:lpstr>
      <vt:lpstr>2. 経路生成</vt:lpstr>
      <vt:lpstr>3. 自動走行</vt:lpstr>
      <vt:lpstr>3. 自動走行</vt:lpstr>
      <vt:lpstr>3. 自動走行</vt:lpstr>
      <vt:lpstr>3. 自動走行</vt:lpstr>
      <vt:lpstr>3. 自動走行</vt:lpstr>
      <vt:lpstr>3. 自動走行</vt:lpstr>
      <vt:lpstr>3. 自動走行</vt:lpstr>
      <vt:lpstr>3. 自動走行</vt:lpstr>
      <vt:lpstr>4. 終了作業</vt:lpstr>
      <vt:lpstr>4. 終了作業</vt:lpstr>
      <vt:lpstr>4. 終了作業</vt:lpstr>
      <vt:lpstr>Appendix</vt:lpstr>
      <vt:lpstr>Appendix</vt:lpstr>
      <vt:lpstr>Appendix</vt:lpstr>
      <vt:lpstr>Appendix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8</cp:revision>
  <dcterms:modified xsi:type="dcterms:W3CDTF">2017-05-06T08:19:36Z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0</vt:i4>
  </property>
  <property fmtid="{D5CDD505-2E9C-101B-9397-08002B2CF9AE}" pid="3" name="_Version">
    <vt:lpwstr>12.0.4518</vt:lpwstr>
  </property>
</Properties>
</file>